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handoutMasterIdLst>
    <p:handoutMasterId r:id="rId18"/>
  </p:handoutMasterIdLst>
  <p:sldIdLst>
    <p:sldId id="256" r:id="rId2"/>
    <p:sldId id="257" r:id="rId3"/>
    <p:sldId id="258" r:id="rId4"/>
    <p:sldId id="259" r:id="rId5"/>
    <p:sldId id="260" r:id="rId6"/>
    <p:sldId id="277" r:id="rId7"/>
    <p:sldId id="263" r:id="rId8"/>
    <p:sldId id="264" r:id="rId9"/>
    <p:sldId id="265" r:id="rId10"/>
    <p:sldId id="266" r:id="rId11"/>
    <p:sldId id="278" r:id="rId12"/>
    <p:sldId id="272" r:id="rId13"/>
    <p:sldId id="273" r:id="rId14"/>
    <p:sldId id="274" r:id="rId15"/>
    <p:sldId id="275" r:id="rId16"/>
    <p:sldId id="276"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579" autoAdjust="0"/>
    <p:restoredTop sz="94660"/>
  </p:normalViewPr>
  <p:slideViewPr>
    <p:cSldViewPr>
      <p:cViewPr varScale="1">
        <p:scale>
          <a:sx n="68" d="100"/>
          <a:sy n="68" d="100"/>
        </p:scale>
        <p:origin x="-64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25820E1-5737-4904-A089-2E16EC4C9187}" type="datetimeFigureOut">
              <a:rPr lang="ru-RU" smtClean="0"/>
              <a:t>19.06.2012</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FC3FA19-D2DD-4F96-8830-AE8ACC72C170}" type="slidenum">
              <a:rPr lang="ru-RU" smtClean="0"/>
              <a:t>‹#›</a:t>
            </a:fld>
            <a:endParaRPr lang="ru-R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Равнобедренный треугольник 6"/>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Заголовок 7"/>
          <p:cNvSpPr>
            <a:spLocks noGrp="1"/>
          </p:cNvSpPr>
          <p:nvPr>
            <p:ph type="ctrTitle"/>
          </p:nvPr>
        </p:nvSpPr>
        <p:spPr>
          <a:xfrm>
            <a:off x="540544" y="776288"/>
            <a:ext cx="8062912" cy="1470025"/>
          </a:xfrm>
        </p:spPr>
        <p:txBody>
          <a:bodyPr anchor="b"/>
          <a:lstStyle>
            <a:lvl1pPr algn="r">
              <a:defRPr sz="4400"/>
            </a:lvl1pPr>
          </a:lstStyle>
          <a:p>
            <a:r>
              <a:rPr lang="ru-RU" smtClean="0"/>
              <a:t>Образец заголовка</a:t>
            </a:r>
            <a:endParaRPr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27"/>
          <p:cNvSpPr>
            <a:spLocks noGrp="1"/>
          </p:cNvSpPr>
          <p:nvPr>
            <p:ph type="dt" sz="half" idx="10"/>
          </p:nvPr>
        </p:nvSpPr>
        <p:spPr>
          <a:xfrm>
            <a:off x="1371600" y="6011863"/>
            <a:ext cx="5791200" cy="365125"/>
          </a:xfrm>
        </p:spPr>
        <p:txBody>
          <a:bodyPr tIns="0" bIns="0" anchor="t"/>
          <a:lstStyle>
            <a:lvl1pPr algn="r">
              <a:defRPr sz="1000"/>
            </a:lvl1pPr>
          </a:lstStyle>
          <a:p>
            <a:pPr>
              <a:defRPr/>
            </a:pPr>
            <a:fld id="{053D41AA-73CA-445D-99D0-5DA36AB8EC67}" type="datetimeFigureOut">
              <a:rPr lang="ru-RU"/>
              <a:pPr>
                <a:defRPr/>
              </a:pPr>
              <a:t>19.06.2012</a:t>
            </a:fld>
            <a:endParaRPr lang="ru-RU"/>
          </a:p>
        </p:txBody>
      </p:sp>
      <p:sp>
        <p:nvSpPr>
          <p:cNvPr id="6" name="Нижний колонтитул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ru-RU"/>
          </a:p>
        </p:txBody>
      </p:sp>
      <p:sp>
        <p:nvSpPr>
          <p:cNvPr id="7" name="Номер слайда 28"/>
          <p:cNvSpPr>
            <a:spLocks noGrp="1"/>
          </p:cNvSpPr>
          <p:nvPr>
            <p:ph type="sldNum" sz="quarter" idx="12"/>
          </p:nvPr>
        </p:nvSpPr>
        <p:spPr>
          <a:xfrm>
            <a:off x="8391525" y="5753100"/>
            <a:ext cx="503238" cy="365125"/>
          </a:xfrm>
        </p:spPr>
        <p:txBody>
          <a:bodyPr anchor="ctr"/>
          <a:lstStyle>
            <a:lvl1pPr algn="ctr">
              <a:defRPr sz="1300">
                <a:solidFill>
                  <a:srgbClr val="FFFFFF"/>
                </a:solidFill>
              </a:defRPr>
            </a:lvl1pPr>
          </a:lstStyle>
          <a:p>
            <a:pPr>
              <a:defRPr/>
            </a:pPr>
            <a:fld id="{9D655946-5BFB-4E9B-86E2-0C0EA98BEE6C}"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FA18CCCF-4BD6-45ED-B3A8-01035760E25D}" type="datetimeFigureOut">
              <a:rPr lang="ru-RU"/>
              <a:pPr>
                <a:defRPr/>
              </a:pPr>
              <a:t>19.06.2012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111F6974-0A8E-48B6-86AC-4FAE4FCBCEC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2E5D5BF2-1318-4431-9A15-17E9AE8A956B}" type="datetimeFigureOut">
              <a:rPr lang="ru-RU"/>
              <a:pPr>
                <a:defRPr/>
              </a:pPr>
              <a:t>19.06.2012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43F7E624-DF0C-4BE9-A843-B798CFB7D58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lang="ru-RU" smtClean="0"/>
              <a:t>Образец заголовка</a:t>
            </a:r>
            <a:endParaRPr lang="en-US"/>
          </a:p>
        </p:txBody>
      </p:sp>
      <p:sp>
        <p:nvSpPr>
          <p:cNvPr id="3" name="Содержимое 2"/>
          <p:cNvSpPr>
            <a:spLocks noGrp="1"/>
          </p:cNvSpPr>
          <p:nvPr>
            <p:ph idx="1"/>
          </p:nvPr>
        </p:nvSpPr>
        <p:spPr>
          <a:xfrm>
            <a:off x="457200" y="1882808"/>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791075" y="6480175"/>
            <a:ext cx="2133600" cy="301625"/>
          </a:xfrm>
        </p:spPr>
        <p:txBody>
          <a:bodyPr/>
          <a:lstStyle>
            <a:lvl1pPr>
              <a:defRPr/>
            </a:lvl1pPr>
          </a:lstStyle>
          <a:p>
            <a:pPr>
              <a:defRPr/>
            </a:pPr>
            <a:fld id="{9C759B39-D3DA-45F0-977F-E5BBE5E0962C}" type="datetimeFigureOut">
              <a:rPr lang="ru-RU"/>
              <a:pPr>
                <a:defRPr/>
              </a:pPr>
              <a:t>19.06.2012</a:t>
            </a:fld>
            <a:endParaRPr lang="ru-RU"/>
          </a:p>
        </p:txBody>
      </p:sp>
      <p:sp>
        <p:nvSpPr>
          <p:cNvPr id="5" name="Нижний колонтитул 4"/>
          <p:cNvSpPr>
            <a:spLocks noGrp="1"/>
          </p:cNvSpPr>
          <p:nvPr>
            <p:ph type="ftr" sz="quarter" idx="11"/>
          </p:nvPr>
        </p:nvSpPr>
        <p:spPr>
          <a:xfrm>
            <a:off x="457200" y="6481763"/>
            <a:ext cx="4259263" cy="300037"/>
          </a:xfrm>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B5D9B6A-1B42-44B2-98F5-BF09FE6A110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Прямоугольный треугольник 8"/>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Равнобедренный треугольник 7"/>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Прямая соединительная линия 10"/>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Прямая соединительная линия 9"/>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lstStyle>
            <a:lvl1pPr marL="0" algn="l">
              <a:buNone/>
              <a:defRPr sz="3600" b="1" cap="none" baseline="0"/>
            </a:lvl1pPr>
          </a:lstStyle>
          <a:p>
            <a:r>
              <a:rPr lang="ru-RU" smtClean="0"/>
              <a:t>Образец заголовка</a:t>
            </a:r>
            <a:endParaRPr lang="en-US"/>
          </a:p>
        </p:txBody>
      </p:sp>
      <p:sp>
        <p:nvSpPr>
          <p:cNvPr id="3" name="Текст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Дата 3"/>
          <p:cNvSpPr>
            <a:spLocks noGrp="1"/>
          </p:cNvSpPr>
          <p:nvPr>
            <p:ph type="dt" sz="half" idx="10"/>
          </p:nvPr>
        </p:nvSpPr>
        <p:spPr>
          <a:xfrm>
            <a:off x="6956425" y="6477000"/>
            <a:ext cx="2133600" cy="304800"/>
          </a:xfrm>
        </p:spPr>
        <p:txBody>
          <a:bodyPr/>
          <a:lstStyle>
            <a:lvl1pPr>
              <a:defRPr/>
            </a:lvl1pPr>
          </a:lstStyle>
          <a:p>
            <a:pPr>
              <a:defRPr/>
            </a:pPr>
            <a:fld id="{658F5EB1-1266-480A-A66D-6FEA0E7C3392}" type="datetimeFigureOut">
              <a:rPr lang="ru-RU"/>
              <a:pPr>
                <a:defRPr/>
              </a:pPr>
              <a:t>19.06.2012</a:t>
            </a:fld>
            <a:endParaRPr lang="ru-RU"/>
          </a:p>
        </p:txBody>
      </p:sp>
      <p:sp>
        <p:nvSpPr>
          <p:cNvPr id="9" name="Нижний колонтитул 4"/>
          <p:cNvSpPr>
            <a:spLocks noGrp="1"/>
          </p:cNvSpPr>
          <p:nvPr>
            <p:ph type="ftr" sz="quarter" idx="11"/>
          </p:nvPr>
        </p:nvSpPr>
        <p:spPr>
          <a:xfrm>
            <a:off x="2619375" y="6481763"/>
            <a:ext cx="4260850" cy="300037"/>
          </a:xfrm>
        </p:spPr>
        <p:txBody>
          <a:bodyPr/>
          <a:lstStyle>
            <a:lvl1pPr>
              <a:defRPr/>
            </a:lvl1pPr>
          </a:lstStyle>
          <a:p>
            <a:pPr>
              <a:defRPr/>
            </a:pPr>
            <a:endParaRPr lang="ru-RU"/>
          </a:p>
        </p:txBody>
      </p:sp>
      <p:sp>
        <p:nvSpPr>
          <p:cNvPr id="10" name="Номер слайда 5"/>
          <p:cNvSpPr>
            <a:spLocks noGrp="1"/>
          </p:cNvSpPr>
          <p:nvPr>
            <p:ph type="sldNum" sz="quarter" idx="12"/>
          </p:nvPr>
        </p:nvSpPr>
        <p:spPr>
          <a:xfrm>
            <a:off x="8450263" y="809625"/>
            <a:ext cx="503237" cy="300038"/>
          </a:xfrm>
        </p:spPr>
        <p:txBody>
          <a:bodyPr/>
          <a:lstStyle>
            <a:lvl1pPr>
              <a:defRPr/>
            </a:lvl1pPr>
          </a:lstStyle>
          <a:p>
            <a:pPr>
              <a:defRPr/>
            </a:pPr>
            <a:fld id="{6D516417-FD0C-499D-9F13-E86014F9BF71}"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lang="ru-RU" smtClean="0"/>
              <a:t>Образец заголовка</a:t>
            </a:r>
            <a:endParaRPr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F280AE4E-0E1B-4AA6-9371-36B5A5AAD060}" type="datetimeFigureOut">
              <a:rPr lang="ru-RU"/>
              <a:pPr>
                <a:defRPr/>
              </a:pPr>
              <a:t>19.06.2012</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25E20183-0D31-4795-A769-7F5723CA342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ru-RU" smtClean="0"/>
              <a:t>Образец заголовка</a:t>
            </a:r>
            <a:endParaRPr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a:xfrm>
            <a:off x="4791075" y="6481763"/>
            <a:ext cx="2130425" cy="301625"/>
          </a:xfrm>
        </p:spPr>
        <p:txBody>
          <a:bodyPr/>
          <a:lstStyle>
            <a:lvl1pPr>
              <a:defRPr/>
            </a:lvl1pPr>
          </a:lstStyle>
          <a:p>
            <a:pPr>
              <a:defRPr/>
            </a:pPr>
            <a:fld id="{402E9E42-7BB2-4E8D-9CAD-8C41F481E150}" type="datetimeFigureOut">
              <a:rPr lang="ru-RU"/>
              <a:pPr>
                <a:defRPr/>
              </a:pPr>
              <a:t>19.06.2012</a:t>
            </a:fld>
            <a:endParaRPr lang="ru-RU"/>
          </a:p>
        </p:txBody>
      </p:sp>
      <p:sp>
        <p:nvSpPr>
          <p:cNvPr id="8" name="Нижний колонтитул 7"/>
          <p:cNvSpPr>
            <a:spLocks noGrp="1"/>
          </p:cNvSpPr>
          <p:nvPr>
            <p:ph type="ftr" sz="quarter" idx="11"/>
          </p:nvPr>
        </p:nvSpPr>
        <p:spPr>
          <a:xfrm>
            <a:off x="457200" y="6481763"/>
            <a:ext cx="4260850" cy="301625"/>
          </a:xfrm>
        </p:spPr>
        <p:txBody>
          <a:bodyPr/>
          <a:lstStyle>
            <a:lvl1pPr>
              <a:defRPr/>
            </a:lvl1pPr>
          </a:lstStyle>
          <a:p>
            <a:pPr>
              <a:defRPr/>
            </a:pPr>
            <a:endParaRPr lang="ru-RU"/>
          </a:p>
        </p:txBody>
      </p:sp>
      <p:sp>
        <p:nvSpPr>
          <p:cNvPr id="9" name="Номер слайда 8"/>
          <p:cNvSpPr>
            <a:spLocks noGrp="1"/>
          </p:cNvSpPr>
          <p:nvPr>
            <p:ph type="sldNum" sz="quarter" idx="12"/>
          </p:nvPr>
        </p:nvSpPr>
        <p:spPr>
          <a:xfrm>
            <a:off x="7589838" y="6483350"/>
            <a:ext cx="503237" cy="301625"/>
          </a:xfrm>
        </p:spPr>
        <p:txBody>
          <a:bodyPr/>
          <a:lstStyle>
            <a:lvl1pPr algn="ctr">
              <a:defRPr/>
            </a:lvl1pPr>
          </a:lstStyle>
          <a:p>
            <a:pPr>
              <a:defRPr/>
            </a:pPr>
            <a:fld id="{BDBA28EE-1685-421D-BF68-AD435DBACCE3}"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192C6640-AF6C-4FA3-9E32-1C0D82EDAFD4}" type="datetimeFigureOut">
              <a:rPr lang="ru-RU"/>
              <a:pPr>
                <a:defRPr/>
              </a:pPr>
              <a:t>19.06.2012</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AA4BB253-A38C-4336-8F60-47ECB456D36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B75C3A57-4FA4-489F-AB45-BD6DFA45F8AB}" type="datetimeFigureOut">
              <a:rPr lang="ru-RU"/>
              <a:pPr>
                <a:defRPr/>
              </a:pPr>
              <a:t>19.06.2012</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BAF7C749-28D4-4986-9917-D3AB259F051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ru-RU" smtClean="0"/>
              <a:t>Образец заголовка</a:t>
            </a:r>
            <a:endParaRPr lang="en-US"/>
          </a:p>
        </p:txBody>
      </p:sp>
      <p:sp>
        <p:nvSpPr>
          <p:cNvPr id="3" name="Текст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a:xfrm>
            <a:off x="6278563" y="6556375"/>
            <a:ext cx="2133600" cy="301625"/>
          </a:xfrm>
        </p:spPr>
        <p:txBody>
          <a:bodyPr/>
          <a:lstStyle>
            <a:lvl1pPr>
              <a:defRPr sz="900"/>
            </a:lvl1pPr>
          </a:lstStyle>
          <a:p>
            <a:pPr>
              <a:defRPr/>
            </a:pPr>
            <a:fld id="{1CE82380-39A1-4669-9822-BBA785F8B648}" type="datetimeFigureOut">
              <a:rPr lang="ru-RU"/>
              <a:pPr>
                <a:defRPr/>
              </a:pPr>
              <a:t>19.06.2012</a:t>
            </a:fld>
            <a:endParaRPr lang="ru-RU"/>
          </a:p>
        </p:txBody>
      </p:sp>
      <p:sp>
        <p:nvSpPr>
          <p:cNvPr id="6" name="Нижний колонтитул 5"/>
          <p:cNvSpPr>
            <a:spLocks noGrp="1"/>
          </p:cNvSpPr>
          <p:nvPr>
            <p:ph type="ftr" sz="quarter" idx="11"/>
          </p:nvPr>
        </p:nvSpPr>
        <p:spPr>
          <a:xfrm>
            <a:off x="1135063" y="6556375"/>
            <a:ext cx="5143500" cy="301625"/>
          </a:xfrm>
        </p:spPr>
        <p:txBody>
          <a:bodyPr/>
          <a:lstStyle>
            <a:lvl1pPr>
              <a:defRPr sz="900"/>
            </a:lvl1pPr>
          </a:lstStyle>
          <a:p>
            <a:pPr>
              <a:defRPr/>
            </a:pPr>
            <a:endParaRPr lang="ru-RU"/>
          </a:p>
        </p:txBody>
      </p:sp>
      <p:sp>
        <p:nvSpPr>
          <p:cNvPr id="7" name="Номер слайда 6"/>
          <p:cNvSpPr>
            <a:spLocks noGrp="1"/>
          </p:cNvSpPr>
          <p:nvPr>
            <p:ph type="sldNum" sz="quarter" idx="12"/>
          </p:nvPr>
        </p:nvSpPr>
        <p:spPr>
          <a:xfrm>
            <a:off x="8410575" y="6556375"/>
            <a:ext cx="503238" cy="301625"/>
          </a:xfrm>
        </p:spPr>
        <p:txBody>
          <a:bodyPr/>
          <a:lstStyle>
            <a:lvl1pPr>
              <a:defRPr sz="900"/>
            </a:lvl1pPr>
          </a:lstStyle>
          <a:p>
            <a:pPr>
              <a:defRPr/>
            </a:pPr>
            <a:fld id="{0205C190-8F19-4573-A1A2-BFA37E95416D}"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ru-RU" smtClean="0"/>
              <a:t>Образец заголовка</a:t>
            </a:r>
            <a:endParaRPr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4"/>
          <p:cNvSpPr>
            <a:spLocks noGrp="1"/>
          </p:cNvSpPr>
          <p:nvPr>
            <p:ph type="dt" sz="half" idx="10"/>
          </p:nvPr>
        </p:nvSpPr>
        <p:spPr>
          <a:xfrm>
            <a:off x="6108700" y="6556375"/>
            <a:ext cx="2101850" cy="301625"/>
          </a:xfrm>
        </p:spPr>
        <p:txBody>
          <a:bodyPr/>
          <a:lstStyle>
            <a:lvl1pPr>
              <a:defRPr sz="900"/>
            </a:lvl1pPr>
          </a:lstStyle>
          <a:p>
            <a:pPr>
              <a:defRPr/>
            </a:pPr>
            <a:fld id="{455B8193-3596-48C7-9CF9-122670F095B0}" type="datetimeFigureOut">
              <a:rPr lang="ru-RU"/>
              <a:pPr>
                <a:defRPr/>
              </a:pPr>
              <a:t>19.06.2012</a:t>
            </a:fld>
            <a:endParaRPr lang="ru-RU"/>
          </a:p>
        </p:txBody>
      </p:sp>
      <p:sp>
        <p:nvSpPr>
          <p:cNvPr id="6" name="Нижний колонтитул 5"/>
          <p:cNvSpPr>
            <a:spLocks noGrp="1"/>
          </p:cNvSpPr>
          <p:nvPr>
            <p:ph type="ftr" sz="quarter" idx="11"/>
          </p:nvPr>
        </p:nvSpPr>
        <p:spPr>
          <a:xfrm>
            <a:off x="1169988" y="6557963"/>
            <a:ext cx="4948237" cy="301625"/>
          </a:xfrm>
        </p:spPr>
        <p:txBody>
          <a:bodyPr/>
          <a:lstStyle>
            <a:lvl1pPr>
              <a:defRPr sz="900"/>
            </a:lvl1pPr>
          </a:lstStyle>
          <a:p>
            <a:pPr>
              <a:defRPr/>
            </a:pPr>
            <a:endParaRPr lang="ru-RU"/>
          </a:p>
        </p:txBody>
      </p:sp>
      <p:sp>
        <p:nvSpPr>
          <p:cNvPr id="7" name="Номер слайда 6"/>
          <p:cNvSpPr>
            <a:spLocks noGrp="1"/>
          </p:cNvSpPr>
          <p:nvPr>
            <p:ph type="sldNum" sz="quarter" idx="12"/>
          </p:nvPr>
        </p:nvSpPr>
        <p:spPr>
          <a:xfrm>
            <a:off x="8216900" y="6556375"/>
            <a:ext cx="366713" cy="301625"/>
          </a:xfrm>
        </p:spPr>
        <p:txBody>
          <a:bodyPr/>
          <a:lstStyle>
            <a:lvl1pPr algn="ctr">
              <a:defRPr sz="900"/>
            </a:lvl1pPr>
          </a:lstStyle>
          <a:p>
            <a:pPr>
              <a:defRPr/>
            </a:pPr>
            <a:fld id="{F11FC861-EF3A-41DF-859C-011936FEBCE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Прямая соединительная линия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8288"/>
            <a:ext cx="8229600" cy="1398587"/>
          </a:xfrm>
          <a:prstGeom prst="rect">
            <a:avLst/>
          </a:prstGeom>
        </p:spPr>
        <p:txBody>
          <a:bodyPr vert="horz" anchor="ctr">
            <a:normAutofit/>
          </a:bodyPr>
          <a:lstStyle/>
          <a:p>
            <a:r>
              <a:rPr lang="ru-RU" smtClean="0"/>
              <a:t>Образец заголовка</a:t>
            </a:r>
            <a:endParaRPr lang="en-US"/>
          </a:p>
        </p:txBody>
      </p:sp>
      <p:sp>
        <p:nvSpPr>
          <p:cNvPr id="1030" name="Текст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a:solidFill>
                  <a:schemeClr val="tx1"/>
                </a:solidFill>
                <a:latin typeface="+mn-lt"/>
              </a:defRPr>
            </a:lvl1pPr>
          </a:lstStyle>
          <a:p>
            <a:pPr>
              <a:defRPr/>
            </a:pPr>
            <a:fld id="{FF7A58D3-FF40-47DD-974D-14E9ED36464C}" type="datetimeFigureOut">
              <a:rPr lang="ru-RU"/>
              <a:pPr>
                <a:defRPr/>
              </a:pPr>
              <a:t>19.06.2012</a:t>
            </a:fld>
            <a:endParaRPr lang="ru-RU"/>
          </a:p>
        </p:txBody>
      </p:sp>
      <p:sp>
        <p:nvSpPr>
          <p:cNvPr id="3" name="Нижний колонтитул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lstStyle>
          <a:p>
            <a:pPr>
              <a:defRPr/>
            </a:pPr>
            <a:endParaRPr lang="ru-RU"/>
          </a:p>
        </p:txBody>
      </p:sp>
      <p:sp>
        <p:nvSpPr>
          <p:cNvPr id="23" name="Номер слайда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a:solidFill>
                  <a:schemeClr val="tx1"/>
                </a:solidFill>
                <a:latin typeface="+mn-lt"/>
              </a:defRPr>
            </a:lvl1pPr>
          </a:lstStyle>
          <a:p>
            <a:pPr>
              <a:defRPr/>
            </a:pPr>
            <a:fld id="{1F6712EE-6CB7-4C1B-BB4A-919CBD949EF0}"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20" r:id="rId1"/>
    <p:sldLayoutId id="2147483721" r:id="rId2"/>
    <p:sldLayoutId id="2147483722" r:id="rId3"/>
    <p:sldLayoutId id="2147483719" r:id="rId4"/>
    <p:sldLayoutId id="2147483723" r:id="rId5"/>
    <p:sldLayoutId id="2147483718" r:id="rId6"/>
    <p:sldLayoutId id="2147483717" r:id="rId7"/>
    <p:sldLayoutId id="2147483724" r:id="rId8"/>
    <p:sldLayoutId id="2147483725" r:id="rId9"/>
    <p:sldLayoutId id="2147483716" r:id="rId10"/>
    <p:sldLayoutId id="2147483715" r:id="rId11"/>
  </p:sldLayoutIdLst>
  <p:txStyles>
    <p:titleStyle>
      <a:lvl1pPr marL="484188" indent="-484188" algn="l" rtl="0" eaLnBrk="0" fontAlgn="base" hangingPunct="0">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indent="-484188" algn="l" rtl="0" eaLnBrk="0" fontAlgn="base" hangingPunct="0">
        <a:spcBef>
          <a:spcPct val="0"/>
        </a:spcBef>
        <a:spcAft>
          <a:spcPct val="0"/>
        </a:spcAft>
        <a:defRPr sz="4200">
          <a:solidFill>
            <a:srgbClr val="FF5C9C"/>
          </a:solidFill>
          <a:latin typeface="Century Gothic" pitchFamily="34" charset="0"/>
        </a:defRPr>
      </a:lvl2pPr>
      <a:lvl3pPr marL="484188" indent="-484188" algn="l" rtl="0" eaLnBrk="0" fontAlgn="base" hangingPunct="0">
        <a:spcBef>
          <a:spcPct val="0"/>
        </a:spcBef>
        <a:spcAft>
          <a:spcPct val="0"/>
        </a:spcAft>
        <a:defRPr sz="4200">
          <a:solidFill>
            <a:srgbClr val="FF5C9C"/>
          </a:solidFill>
          <a:latin typeface="Century Gothic" pitchFamily="34" charset="0"/>
        </a:defRPr>
      </a:lvl3pPr>
      <a:lvl4pPr marL="484188" indent="-484188" algn="l" rtl="0" eaLnBrk="0" fontAlgn="base" hangingPunct="0">
        <a:spcBef>
          <a:spcPct val="0"/>
        </a:spcBef>
        <a:spcAft>
          <a:spcPct val="0"/>
        </a:spcAft>
        <a:defRPr sz="4200">
          <a:solidFill>
            <a:srgbClr val="FF5C9C"/>
          </a:solidFill>
          <a:latin typeface="Century Gothic" pitchFamily="34" charset="0"/>
        </a:defRPr>
      </a:lvl4pPr>
      <a:lvl5pPr marL="484188" indent="-484188" algn="l" rtl="0" eaLnBrk="0" fontAlgn="base" hangingPunct="0">
        <a:spcBef>
          <a:spcPct val="0"/>
        </a:spcBef>
        <a:spcAft>
          <a:spcPct val="0"/>
        </a:spcAft>
        <a:defRPr sz="4200">
          <a:solidFill>
            <a:srgbClr val="FF5C9C"/>
          </a:solidFill>
          <a:latin typeface="Century Gothic" pitchFamily="34" charset="0"/>
        </a:defRPr>
      </a:lvl5pPr>
      <a:lvl6pPr marL="941388" indent="-484188" algn="l" rtl="0" fontAlgn="base">
        <a:spcBef>
          <a:spcPct val="0"/>
        </a:spcBef>
        <a:spcAft>
          <a:spcPct val="0"/>
        </a:spcAft>
        <a:defRPr sz="4200">
          <a:solidFill>
            <a:srgbClr val="FF5C9C"/>
          </a:solidFill>
          <a:latin typeface="Century Gothic" pitchFamily="34" charset="0"/>
        </a:defRPr>
      </a:lvl6pPr>
      <a:lvl7pPr marL="1398588" indent="-484188" algn="l" rtl="0" fontAlgn="base">
        <a:spcBef>
          <a:spcPct val="0"/>
        </a:spcBef>
        <a:spcAft>
          <a:spcPct val="0"/>
        </a:spcAft>
        <a:defRPr sz="4200">
          <a:solidFill>
            <a:srgbClr val="FF5C9C"/>
          </a:solidFill>
          <a:latin typeface="Century Gothic" pitchFamily="34" charset="0"/>
        </a:defRPr>
      </a:lvl7pPr>
      <a:lvl8pPr marL="1855788" indent="-484188" algn="l" rtl="0" fontAlgn="base">
        <a:spcBef>
          <a:spcPct val="0"/>
        </a:spcBef>
        <a:spcAft>
          <a:spcPct val="0"/>
        </a:spcAft>
        <a:defRPr sz="4200">
          <a:solidFill>
            <a:srgbClr val="FF5C9C"/>
          </a:solidFill>
          <a:latin typeface="Century Gothic" pitchFamily="34" charset="0"/>
        </a:defRPr>
      </a:lvl8pPr>
      <a:lvl9pPr marL="2312988" indent="-484188" algn="l" rtl="0" fontAlgn="base">
        <a:spcBef>
          <a:spcPct val="0"/>
        </a:spcBef>
        <a:spcAft>
          <a:spcPct val="0"/>
        </a:spcAft>
        <a:defRPr sz="4200">
          <a:solidFill>
            <a:srgbClr val="FF5C9C"/>
          </a:solidFill>
          <a:latin typeface="Century Gothic" pitchFamily="34" charset="0"/>
        </a:defRPr>
      </a:lvl9pPr>
    </p:titleStyle>
    <p:bodyStyle>
      <a:lvl1pPr marL="447675"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eaLnBrk="0" fontAlgn="base" hangingPunct="0">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eaLnBrk="0" fontAlgn="base" hangingPunct="0">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eaLnBrk="0" fontAlgn="base" hangingPunct="0">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eaLnBrk="0" fontAlgn="base" hangingPunct="0">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1785926"/>
            <a:ext cx="8201028" cy="2214578"/>
          </a:xfrm>
        </p:spPr>
        <p:txBody>
          <a:bodyPr>
            <a:normAutofit fontScale="90000"/>
          </a:bodyPr>
          <a:lstStyle/>
          <a:p>
            <a:pPr marL="484632" indent="0" eaLnBrk="1" fontAlgn="auto" hangingPunct="1">
              <a:spcAft>
                <a:spcPts val="0"/>
              </a:spcAft>
              <a:defRPr/>
            </a:pPr>
            <a:r>
              <a:rPr lang="ru-RU" b="1" dirty="0" smtClean="0">
                <a:solidFill>
                  <a:schemeClr val="accent1">
                    <a:tint val="83000"/>
                    <a:satMod val="150000"/>
                  </a:schemeClr>
                </a:solidFill>
              </a:rPr>
              <a:t>               Технологическое оборудование для переработки </a:t>
            </a:r>
            <a:r>
              <a:rPr lang="ru-RU" b="1" smtClean="0">
                <a:solidFill>
                  <a:schemeClr val="accent1">
                    <a:tint val="83000"/>
                    <a:satMod val="150000"/>
                  </a:schemeClr>
                </a:solidFill>
              </a:rPr>
              <a:t>сырья </a:t>
            </a:r>
            <a:r>
              <a:rPr lang="ru-RU" b="1" smtClean="0">
                <a:solidFill>
                  <a:schemeClr val="accent1">
                    <a:tint val="83000"/>
                    <a:satMod val="150000"/>
                  </a:schemeClr>
                </a:solidFill>
              </a:rPr>
              <a:t> </a:t>
            </a:r>
            <a:r>
              <a:rPr lang="ru-RU" b="1" dirty="0" smtClean="0">
                <a:solidFill>
                  <a:schemeClr val="accent1">
                    <a:tint val="83000"/>
                    <a:satMod val="150000"/>
                  </a:schemeClr>
                </a:solidFill>
              </a:rPr>
              <a:t/>
            </a:r>
            <a:br>
              <a:rPr lang="ru-RU" b="1" dirty="0" smtClean="0">
                <a:solidFill>
                  <a:schemeClr val="accent1">
                    <a:tint val="83000"/>
                    <a:satMod val="150000"/>
                  </a:schemeClr>
                </a:solidFill>
              </a:rPr>
            </a:br>
            <a:r>
              <a:rPr lang="ru-RU" b="1" dirty="0" smtClean="0">
                <a:solidFill>
                  <a:schemeClr val="accent1">
                    <a:tint val="83000"/>
                    <a:satMod val="150000"/>
                  </a:schemeClr>
                </a:solidFill>
              </a:rPr>
              <a:t>   </a:t>
            </a:r>
            <a:endParaRPr lang="ru-RU" dirty="0">
              <a:solidFill>
                <a:schemeClr val="accent1">
                  <a:tint val="83000"/>
                  <a:satMod val="150000"/>
                </a:schemeClr>
              </a:solidFill>
            </a:endParaRPr>
          </a:p>
        </p:txBody>
      </p:sp>
      <p:sp>
        <p:nvSpPr>
          <p:cNvPr id="13314" name="Прямоугольник 2"/>
          <p:cNvSpPr>
            <a:spLocks noChangeArrowheads="1"/>
          </p:cNvSpPr>
          <p:nvPr/>
        </p:nvSpPr>
        <p:spPr bwMode="auto">
          <a:xfrm>
            <a:off x="3500438" y="4643438"/>
            <a:ext cx="4572000" cy="519112"/>
          </a:xfrm>
          <a:prstGeom prst="rect">
            <a:avLst/>
          </a:prstGeom>
          <a:noFill/>
          <a:ln w="9525">
            <a:noFill/>
            <a:miter lim="800000"/>
            <a:headEnd/>
            <a:tailEnd/>
          </a:ln>
        </p:spPr>
        <p:txBody>
          <a:bodyPr>
            <a:spAutoFit/>
          </a:bodyPr>
          <a:lstStyle/>
          <a:p>
            <a:endParaRPr lang="ru-RU" sz="2800" b="1">
              <a:solidFill>
                <a:schemeClr val="accent1"/>
              </a:solidFill>
              <a:latin typeface="Century Gothic"/>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Рисунок 3"/>
          <p:cNvPicPr>
            <a:picLocks noChangeAspect="1" noChangeArrowheads="1"/>
          </p:cNvPicPr>
          <p:nvPr/>
        </p:nvPicPr>
        <p:blipFill>
          <a:blip r:embed="rId2"/>
          <a:srcRect r="56868" b="42125"/>
          <a:stretch>
            <a:fillRect/>
          </a:stretch>
        </p:blipFill>
        <p:spPr bwMode="auto">
          <a:xfrm>
            <a:off x="4643438" y="0"/>
            <a:ext cx="4500562" cy="6858000"/>
          </a:xfrm>
          <a:prstGeom prst="rect">
            <a:avLst/>
          </a:prstGeom>
          <a:noFill/>
          <a:ln w="9525">
            <a:solidFill>
              <a:schemeClr val="tx1"/>
            </a:solidFill>
            <a:miter lim="800000"/>
            <a:headEnd/>
            <a:tailEnd/>
          </a:ln>
        </p:spPr>
      </p:pic>
      <p:sp>
        <p:nvSpPr>
          <p:cNvPr id="22530" name="Rectangle 1"/>
          <p:cNvSpPr>
            <a:spLocks noChangeArrowheads="1"/>
          </p:cNvSpPr>
          <p:nvPr/>
        </p:nvSpPr>
        <p:spPr bwMode="auto">
          <a:xfrm>
            <a:off x="0" y="796925"/>
            <a:ext cx="4643438" cy="5568950"/>
          </a:xfrm>
          <a:prstGeom prst="rect">
            <a:avLst/>
          </a:prstGeom>
          <a:noFill/>
          <a:ln w="9525">
            <a:noFill/>
            <a:miter lim="800000"/>
            <a:headEnd/>
            <a:tailEnd/>
          </a:ln>
        </p:spPr>
        <p:txBody>
          <a:bodyPr anchor="ctr">
            <a:spAutoFit/>
          </a:bodyPr>
          <a:lstStyle/>
          <a:p>
            <a:r>
              <a:rPr lang="ru-RU" sz="1200">
                <a:latin typeface="Calibri" pitchFamily="34" charset="0"/>
                <a:ea typeface="TimesNewRoman"/>
                <a:cs typeface="Times New Roman" pitchFamily="18" charset="0"/>
              </a:rPr>
              <a:t>Корпус дробилки состоит из нижней 1 и верхней 2 частей. Нижняя часть корпуса служит основанием. В ней установлена пазовая решетка 5, для обслуживания которой предусмотрены окна 4 с откидными крышками. Верхняя часть корпуса имеет наклонную загрузочную воронку 5, шарнирно подвешенную шторку 6, предупреждающую выброс материала из дробилки и броневые плиты 7, воспринимающие на себя удары отлетающих от молотков частиц измельчаемого материала. Ротор дробилки состоит из вала 8, на котором находятся диски 9 и фиксирующие кольца 10. По окружностям дисков просверлены отверстия, через которые пропущены стяжки 11. На оси между дисками одеты молотки 12. На концах вала посажены маховики, один из которых играет роль шкива. Ротор вращается в подшипниках, укрепленных в корпусе дробилки.</a:t>
            </a:r>
            <a:endParaRPr lang="ru-RU" sz="1200">
              <a:ea typeface="TimesNewRoman"/>
              <a:cs typeface="Arial" charset="0"/>
            </a:endParaRPr>
          </a:p>
          <a:p>
            <a:pPr eaLnBrk="0" hangingPunct="0"/>
            <a:r>
              <a:rPr lang="ru-RU" sz="1200">
                <a:latin typeface="Calibri" pitchFamily="34" charset="0"/>
                <a:ea typeface="TimesNewRoman"/>
                <a:cs typeface="Times New Roman" pitchFamily="18" charset="0"/>
              </a:rPr>
              <a:t>Поступающий через воронку материал попадает под удар быстро вращающихся молотков, разрушается от столкновения с ними и отбрасывается к броневой плите. Ударившись о нее, частицы отлетают и попадают опять под молотки. Разрушенные и отброшенные второй раз к броневой плите частицы снова возвращаются под молотки. Такое движение и разрушение материала происходит до тех пор, пока частицы не попадут на колосниковую (пазовую решетку) и не выйдут из зоны измельчения через ее отверстия. Куски материала не успевшие разрушиться до необходимого размера за первый проход через зону измельчения, движущимися молотками могут измельчаться на пазовой решетке или поднимаются и возвращаются в зону интенсивного измельчения.</a:t>
            </a:r>
            <a:endParaRPr lang="ru-RU" sz="1200">
              <a:cs typeface="Arial" charset="0"/>
            </a:endParaRPr>
          </a:p>
          <a:p>
            <a:pPr eaLnBrk="0" hangingPunct="0"/>
            <a:r>
              <a:rPr lang="ru-RU" sz="1200">
                <a:latin typeface="Calibri" pitchFamily="34" charset="0"/>
                <a:ea typeface="TimesNewRoman"/>
                <a:cs typeface="TimesNewRoman"/>
              </a:rPr>
              <a:t>Размер частиц измельчаемого материала определяется размером отверстий в пазовой решетке.</a:t>
            </a:r>
            <a:endParaRPr lang="ru-RU" sz="1200">
              <a:cs typeface="Arial" charset="0"/>
            </a:endParaRPr>
          </a:p>
        </p:txBody>
      </p:sp>
    </p:spTree>
  </p:cSld>
  <p:clrMapOvr>
    <a:masterClrMapping/>
  </p:clrMapOvr>
  <p:transition>
    <p:plu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srcRect l="42010"/>
          <a:stretch>
            <a:fillRect/>
          </a:stretch>
        </p:blipFill>
        <p:spPr bwMode="auto">
          <a:xfrm>
            <a:off x="0" y="0"/>
            <a:ext cx="9144000" cy="6858000"/>
          </a:xfrm>
          <a:prstGeom prst="rect">
            <a:avLst/>
          </a:prstGeom>
          <a:noFill/>
          <a:ln w="9525">
            <a:solidFill>
              <a:schemeClr val="tx1"/>
            </a:solidFill>
            <a:prstDash val="solid"/>
            <a:miter lim="800000"/>
            <a:headEnd/>
            <a:tailEnd/>
          </a:ln>
          <a:effectLst>
            <a:softEdge rad="127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indent="0" eaLnBrk="1" fontAlgn="auto" hangingPunct="1">
              <a:spcAft>
                <a:spcPts val="0"/>
              </a:spcAft>
              <a:defRPr/>
            </a:pPr>
            <a:r>
              <a:rPr lang="ru-RU" dirty="0" smtClean="0">
                <a:solidFill>
                  <a:schemeClr val="accent1">
                    <a:tint val="83000"/>
                    <a:satMod val="150000"/>
                  </a:schemeClr>
                </a:solidFill>
              </a:rPr>
              <a:t> Оборудование для резки             пищевых продуктов </a:t>
            </a:r>
            <a:br>
              <a:rPr lang="ru-RU" dirty="0" smtClean="0">
                <a:solidFill>
                  <a:schemeClr val="accent1">
                    <a:tint val="83000"/>
                    <a:satMod val="150000"/>
                  </a:schemeClr>
                </a:solidFill>
              </a:rPr>
            </a:br>
            <a:endParaRPr lang="ru-RU" dirty="0">
              <a:solidFill>
                <a:schemeClr val="accent1">
                  <a:tint val="83000"/>
                  <a:satMod val="150000"/>
                </a:schemeClr>
              </a:solidFill>
            </a:endParaRPr>
          </a:p>
        </p:txBody>
      </p:sp>
      <p:sp>
        <p:nvSpPr>
          <p:cNvPr id="3" name="Текст 2"/>
          <p:cNvSpPr>
            <a:spLocks noGrp="1"/>
          </p:cNvSpPr>
          <p:nvPr>
            <p:ph type="body" idx="1"/>
          </p:nvPr>
        </p:nvSpPr>
        <p:spPr>
          <a:xfrm>
            <a:off x="381000" y="1633538"/>
            <a:ext cx="6905625" cy="4795837"/>
          </a:xfrm>
        </p:spPr>
        <p:txBody>
          <a:bodyPr>
            <a:normAutofit/>
          </a:bodyPr>
          <a:lstStyle/>
          <a:p>
            <a:pPr eaLnBrk="1" fontAlgn="auto" hangingPunct="1">
              <a:spcAft>
                <a:spcPts val="0"/>
              </a:spcAft>
              <a:buFont typeface="Wingdings 2"/>
              <a:buNone/>
              <a:defRPr/>
            </a:pPr>
            <a:endParaRPr lang="ru-RU" dirty="0" smtClean="0"/>
          </a:p>
          <a:p>
            <a:pPr eaLnBrk="1" fontAlgn="auto" hangingPunct="1">
              <a:spcAft>
                <a:spcPts val="0"/>
              </a:spcAft>
              <a:buFont typeface="Wingdings 2"/>
              <a:buNone/>
              <a:defRPr/>
            </a:pPr>
            <a:endParaRPr lang="ru-RU" dirty="0" smtClean="0"/>
          </a:p>
          <a:p>
            <a:pPr eaLnBrk="1" fontAlgn="auto" hangingPunct="1">
              <a:spcAft>
                <a:spcPts val="0"/>
              </a:spcAft>
              <a:buFont typeface="Wingdings 2"/>
              <a:buNone/>
              <a:defRPr/>
            </a:pPr>
            <a:endParaRPr lang="ru-RU" dirty="0" smtClean="0"/>
          </a:p>
          <a:p>
            <a:pPr eaLnBrk="1" fontAlgn="auto" hangingPunct="1">
              <a:spcAft>
                <a:spcPts val="0"/>
              </a:spcAft>
              <a:buFont typeface="Wingdings 2"/>
              <a:buNone/>
              <a:defRPr/>
            </a:pPr>
            <a:endParaRPr lang="ru-RU" dirty="0" smtClean="0"/>
          </a:p>
          <a:p>
            <a:pPr eaLnBrk="1" fontAlgn="auto" hangingPunct="1">
              <a:spcAft>
                <a:spcPts val="0"/>
              </a:spcAft>
              <a:buFont typeface="Wingdings 2"/>
              <a:buNone/>
              <a:defRPr/>
            </a:pPr>
            <a:r>
              <a:rPr lang="ru-RU" dirty="0" smtClean="0"/>
              <a:t> Технические устройства для резки разнообразны. Их конкретное использование зависит от цели технологического процесса, материала, свойств, вида и формы используемого инструмента и от принципа действия режущего устройства. Машины для резки можно классифицировать по следующим признакам:</a:t>
            </a:r>
          </a:p>
          <a:p>
            <a:pPr eaLnBrk="1" fontAlgn="auto" hangingPunct="1">
              <a:spcAft>
                <a:spcPts val="0"/>
              </a:spcAft>
              <a:buFont typeface="Wingdings 2"/>
              <a:buNone/>
              <a:defRPr/>
            </a:pPr>
            <a:endParaRPr lang="ru-RU" dirty="0"/>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7977214" cy="1362075"/>
          </a:xfrm>
        </p:spPr>
        <p:txBody>
          <a:bodyPr/>
          <a:lstStyle/>
          <a:p>
            <a:pPr indent="0" eaLnBrk="1" fontAlgn="auto" hangingPunct="1">
              <a:spcAft>
                <a:spcPts val="0"/>
              </a:spcAft>
              <a:defRPr/>
            </a:pPr>
            <a:r>
              <a:rPr lang="ru-RU" dirty="0" smtClean="0">
                <a:solidFill>
                  <a:schemeClr val="accent1">
                    <a:tint val="83000"/>
                    <a:satMod val="150000"/>
                  </a:schemeClr>
                </a:solidFill>
              </a:rPr>
              <a:t>• форма режущей поверхности</a:t>
            </a:r>
            <a:endParaRPr lang="ru-RU" dirty="0">
              <a:solidFill>
                <a:schemeClr val="accent1">
                  <a:tint val="83000"/>
                  <a:satMod val="150000"/>
                </a:schemeClr>
              </a:solidFill>
            </a:endParaRPr>
          </a:p>
        </p:txBody>
      </p:sp>
      <p:sp>
        <p:nvSpPr>
          <p:cNvPr id="3" name="Текст 2"/>
          <p:cNvSpPr>
            <a:spLocks noGrp="1"/>
          </p:cNvSpPr>
          <p:nvPr>
            <p:ph type="body" idx="1"/>
          </p:nvPr>
        </p:nvSpPr>
        <p:spPr>
          <a:xfrm>
            <a:off x="381000" y="1633538"/>
            <a:ext cx="3886200" cy="2286000"/>
          </a:xfrm>
        </p:spPr>
        <p:txBody>
          <a:bodyPr>
            <a:normAutofit/>
          </a:bodyPr>
          <a:lstStyle/>
          <a:p>
            <a:pPr eaLnBrk="1" fontAlgn="auto" hangingPunct="1">
              <a:spcAft>
                <a:spcPts val="0"/>
              </a:spcAft>
              <a:buFont typeface="Wingdings 2"/>
              <a:buNone/>
              <a:defRPr/>
            </a:pPr>
            <a:endParaRPr lang="ru-RU" dirty="0"/>
          </a:p>
        </p:txBody>
      </p:sp>
      <p:pic>
        <p:nvPicPr>
          <p:cNvPr id="25603" name="Picture 2"/>
          <p:cNvPicPr>
            <a:picLocks noChangeAspect="1" noChangeArrowheads="1"/>
          </p:cNvPicPr>
          <p:nvPr/>
        </p:nvPicPr>
        <p:blipFill>
          <a:blip r:embed="rId2"/>
          <a:srcRect/>
          <a:stretch>
            <a:fillRect/>
          </a:stretch>
        </p:blipFill>
        <p:spPr bwMode="auto">
          <a:xfrm>
            <a:off x="0" y="1500188"/>
            <a:ext cx="9001125" cy="4429125"/>
          </a:xfrm>
          <a:prstGeom prst="rect">
            <a:avLst/>
          </a:prstGeom>
          <a:noFill/>
          <a:ln w="9525">
            <a:noFill/>
            <a:miter lim="800000"/>
            <a:headEnd/>
            <a:tailEnd/>
          </a:ln>
        </p:spPr>
      </p:pic>
      <p:sp>
        <p:nvSpPr>
          <p:cNvPr id="25604" name="Rectangle 1"/>
          <p:cNvSpPr>
            <a:spLocks noChangeArrowheads="1"/>
          </p:cNvSpPr>
          <p:nvPr/>
        </p:nvSpPr>
        <p:spPr bwMode="auto">
          <a:xfrm>
            <a:off x="0" y="0"/>
            <a:ext cx="931863" cy="292100"/>
          </a:xfrm>
          <a:prstGeom prst="rect">
            <a:avLst/>
          </a:prstGeom>
          <a:noFill/>
          <a:ln w="9525">
            <a:noFill/>
            <a:miter lim="800000"/>
            <a:headEnd/>
            <a:tailEnd/>
          </a:ln>
        </p:spPr>
        <p:txBody>
          <a:bodyPr wrap="none" anchor="ctr">
            <a:spAutoFit/>
          </a:bodyPr>
          <a:lstStyle/>
          <a:p>
            <a:r>
              <a:rPr lang="ru-RU" sz="1300">
                <a:solidFill>
                  <a:srgbClr val="000000"/>
                </a:solidFill>
                <a:latin typeface="Calibri" pitchFamily="34" charset="0"/>
                <a:ea typeface="TimesNewRoman"/>
                <a:cs typeface="Times New Roman" pitchFamily="18" charset="0"/>
              </a:rPr>
              <a:t>а –заточки</a:t>
            </a:r>
            <a:endParaRPr lang="ru-RU">
              <a:ea typeface="TimesNewRoman"/>
              <a:cs typeface="Arial" charset="0"/>
            </a:endParaRPr>
          </a:p>
        </p:txBody>
      </p:sp>
      <p:sp>
        <p:nvSpPr>
          <p:cNvPr id="4098" name="Rectangle 2"/>
          <p:cNvSpPr>
            <a:spLocks noChangeArrowheads="1"/>
          </p:cNvSpPr>
          <p:nvPr/>
        </p:nvSpPr>
        <p:spPr bwMode="auto">
          <a:xfrm>
            <a:off x="0" y="6000750"/>
            <a:ext cx="9144000" cy="523875"/>
          </a:xfrm>
          <a:prstGeom prst="rect">
            <a:avLst/>
          </a:prstGeom>
          <a:noFill/>
          <a:ln w="9525">
            <a:noFill/>
            <a:miter lim="800000"/>
            <a:headEnd/>
            <a:tailEnd/>
          </a:ln>
          <a:effectLst/>
        </p:spPr>
        <p:txBody>
          <a:bodyPr anchor="ctr">
            <a:spAutoFit/>
          </a:bodyPr>
          <a:lstStyle/>
          <a:p>
            <a:pPr>
              <a:defRPr/>
            </a:pPr>
            <a:r>
              <a:rPr lang="ru-RU" sz="1400" dirty="0">
                <a:solidFill>
                  <a:schemeClr val="accent2">
                    <a:lumMod val="60000"/>
                    <a:lumOff val="40000"/>
                  </a:schemeClr>
                </a:solidFill>
                <a:latin typeface="Calibri" pitchFamily="34" charset="0"/>
                <a:ea typeface="TimesNewRoman" charset="0"/>
                <a:cs typeface="Times New Roman" pitchFamily="18" charset="0"/>
              </a:rPr>
              <a:t>а – острая; б – зубчатая; в – дугообразная зубчатая; г – гладкая односторонней заточки; </a:t>
            </a:r>
            <a:r>
              <a:rPr lang="ru-RU" sz="1400" dirty="0" err="1">
                <a:solidFill>
                  <a:schemeClr val="accent2">
                    <a:lumMod val="60000"/>
                    <a:lumOff val="40000"/>
                  </a:schemeClr>
                </a:solidFill>
                <a:latin typeface="Calibri" pitchFamily="34" charset="0"/>
                <a:ea typeface="TimesNewRoman" charset="0"/>
                <a:cs typeface="Times New Roman" pitchFamily="18" charset="0"/>
              </a:rPr>
              <a:t>д</a:t>
            </a:r>
            <a:r>
              <a:rPr lang="ru-RU" sz="1400" dirty="0">
                <a:solidFill>
                  <a:schemeClr val="accent2">
                    <a:lumMod val="60000"/>
                    <a:lumOff val="40000"/>
                  </a:schemeClr>
                </a:solidFill>
                <a:latin typeface="Calibri" pitchFamily="34" charset="0"/>
                <a:ea typeface="TimesNewRoman" charset="0"/>
                <a:cs typeface="Times New Roman" pitchFamily="18" charset="0"/>
              </a:rPr>
              <a:t> – гладкая двусторонней заточки</a:t>
            </a:r>
            <a:endParaRPr lang="ru-RU" sz="1400" dirty="0">
              <a:solidFill>
                <a:schemeClr val="accent2">
                  <a:lumMod val="60000"/>
                  <a:lumOff val="40000"/>
                </a:schemeClr>
              </a:solidFill>
              <a:latin typeface="Arial" pitchFamily="34" charset="0"/>
              <a:cs typeface="Arial" pitchFamily="34" charset="0"/>
            </a:endParaRPr>
          </a:p>
        </p:txBody>
      </p:sp>
    </p:spTree>
  </p:cSld>
  <p:clrMapOvr>
    <a:masterClrMapping/>
  </p:clrMapOvr>
  <p:transition>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marL="484632" indent="0" eaLnBrk="1" fontAlgn="auto" hangingPunct="1">
              <a:spcAft>
                <a:spcPts val="0"/>
              </a:spcAft>
              <a:defRPr/>
            </a:pPr>
            <a:r>
              <a:rPr lang="ru-RU" dirty="0" smtClean="0">
                <a:solidFill>
                  <a:schemeClr val="accent1">
                    <a:tint val="83000"/>
                    <a:satMod val="150000"/>
                  </a:schemeClr>
                </a:solidFill>
              </a:rPr>
              <a:t/>
            </a:r>
            <a:br>
              <a:rPr lang="ru-RU" dirty="0" smtClean="0">
                <a:solidFill>
                  <a:schemeClr val="accent1">
                    <a:tint val="83000"/>
                    <a:satMod val="150000"/>
                  </a:schemeClr>
                </a:solidFill>
              </a:rPr>
            </a:br>
            <a:r>
              <a:rPr lang="ru-RU" sz="3100" dirty="0" smtClean="0">
                <a:solidFill>
                  <a:schemeClr val="accent1">
                    <a:tint val="83000"/>
                    <a:satMod val="150000"/>
                  </a:schemeClr>
                </a:solidFill>
              </a:rPr>
              <a:t>• </a:t>
            </a:r>
            <a:r>
              <a:rPr lang="ru-RU" sz="3100" b="1" dirty="0" smtClean="0">
                <a:solidFill>
                  <a:schemeClr val="accent1">
                    <a:tint val="83000"/>
                    <a:satMod val="150000"/>
                  </a:schemeClr>
                </a:solidFill>
              </a:rPr>
              <a:t>вид резки </a:t>
            </a:r>
            <a:r>
              <a:rPr lang="ru-RU" sz="3100" dirty="0" smtClean="0">
                <a:solidFill>
                  <a:schemeClr val="accent1">
                    <a:tint val="83000"/>
                    <a:satMod val="150000"/>
                  </a:schemeClr>
                </a:solidFill>
              </a:rPr>
              <a:t>– давление, строгание, свободное падение, свободное резание </a:t>
            </a:r>
            <a:r>
              <a:rPr lang="ru-RU" dirty="0" smtClean="0">
                <a:solidFill>
                  <a:schemeClr val="accent1">
                    <a:tint val="83000"/>
                    <a:satMod val="150000"/>
                  </a:schemeClr>
                </a:solidFill>
              </a:rPr>
              <a:t/>
            </a:r>
            <a:br>
              <a:rPr lang="ru-RU" dirty="0" smtClean="0">
                <a:solidFill>
                  <a:schemeClr val="accent1">
                    <a:tint val="83000"/>
                    <a:satMod val="150000"/>
                  </a:schemeClr>
                </a:solidFill>
              </a:rPr>
            </a:br>
            <a:endParaRPr lang="ru-RU" dirty="0">
              <a:solidFill>
                <a:schemeClr val="accent1">
                  <a:tint val="83000"/>
                  <a:satMod val="150000"/>
                </a:schemeClr>
              </a:solidFill>
            </a:endParaRPr>
          </a:p>
        </p:txBody>
      </p:sp>
      <p:pic>
        <p:nvPicPr>
          <p:cNvPr id="26626" name="Picture 2"/>
          <p:cNvPicPr>
            <a:picLocks noGrp="1" noChangeAspect="1" noChangeArrowheads="1"/>
          </p:cNvPicPr>
          <p:nvPr>
            <p:ph idx="1"/>
          </p:nvPr>
        </p:nvPicPr>
        <p:blipFill>
          <a:blip r:embed="rId2"/>
          <a:srcRect/>
          <a:stretch>
            <a:fillRect/>
          </a:stretch>
        </p:blipFill>
        <p:spPr>
          <a:xfrm>
            <a:off x="500063" y="2000250"/>
            <a:ext cx="8429625" cy="3857625"/>
          </a:xfrm>
        </p:spPr>
      </p:pic>
      <p:sp>
        <p:nvSpPr>
          <p:cNvPr id="3073" name="Rectangle 1"/>
          <p:cNvSpPr>
            <a:spLocks noChangeArrowheads="1"/>
          </p:cNvSpPr>
          <p:nvPr/>
        </p:nvSpPr>
        <p:spPr bwMode="auto">
          <a:xfrm>
            <a:off x="928688" y="6072188"/>
            <a:ext cx="7299325" cy="369887"/>
          </a:xfrm>
          <a:prstGeom prst="rect">
            <a:avLst/>
          </a:prstGeom>
          <a:noFill/>
          <a:ln w="9525">
            <a:noFill/>
            <a:miter lim="800000"/>
            <a:headEnd/>
            <a:tailEnd/>
          </a:ln>
          <a:effectLst/>
        </p:spPr>
        <p:txBody>
          <a:bodyPr wrap="none" anchor="ctr">
            <a:spAutoFit/>
          </a:bodyPr>
          <a:lstStyle/>
          <a:p>
            <a:pPr>
              <a:defRPr/>
            </a:pPr>
            <a:r>
              <a:rPr lang="ru-RU" dirty="0">
                <a:solidFill>
                  <a:schemeClr val="accent2">
                    <a:lumMod val="60000"/>
                    <a:lumOff val="40000"/>
                  </a:schemeClr>
                </a:solidFill>
                <a:latin typeface="Calibri" pitchFamily="34" charset="0"/>
                <a:ea typeface="TimesNewRoman" charset="0"/>
                <a:cs typeface="Times New Roman" pitchFamily="18" charset="0"/>
              </a:rPr>
              <a:t>а – давление против прочной основы; б – </a:t>
            </a:r>
            <a:r>
              <a:rPr lang="ru-RU" dirty="0" err="1">
                <a:solidFill>
                  <a:schemeClr val="accent2">
                    <a:lumMod val="60000"/>
                    <a:lumOff val="40000"/>
                  </a:schemeClr>
                </a:solidFill>
                <a:latin typeface="Calibri" pitchFamily="34" charset="0"/>
                <a:ea typeface="TimesNewRoman" charset="0"/>
                <a:cs typeface="Times New Roman" pitchFamily="18" charset="0"/>
              </a:rPr>
              <a:t>контроножами</a:t>
            </a:r>
            <a:r>
              <a:rPr lang="ru-RU" dirty="0">
                <a:solidFill>
                  <a:schemeClr val="accent2">
                    <a:lumMod val="60000"/>
                    <a:lumOff val="40000"/>
                  </a:schemeClr>
                </a:solidFill>
                <a:latin typeface="Calibri" pitchFamily="34" charset="0"/>
                <a:ea typeface="TimesNewRoman" charset="0"/>
                <a:cs typeface="Times New Roman" pitchFamily="18" charset="0"/>
              </a:rPr>
              <a:t>; в – свободная</a:t>
            </a:r>
            <a:endParaRPr lang="ru-RU" dirty="0">
              <a:solidFill>
                <a:schemeClr val="accent2">
                  <a:lumMod val="60000"/>
                  <a:lumOff val="40000"/>
                </a:schemeClr>
              </a:solidFill>
              <a:latin typeface="Arial" pitchFamily="34" charset="0"/>
              <a:cs typeface="Arial" pitchFamily="34" charset="0"/>
            </a:endParaRPr>
          </a:p>
        </p:txBody>
      </p:sp>
    </p:spTree>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285860"/>
          </a:xfrm>
        </p:spPr>
        <p:txBody>
          <a:bodyPr>
            <a:normAutofit fontScale="90000"/>
          </a:bodyPr>
          <a:lstStyle/>
          <a:p>
            <a:pPr marL="484632" indent="0" eaLnBrk="1" fontAlgn="auto" hangingPunct="1">
              <a:spcAft>
                <a:spcPts val="0"/>
              </a:spcAft>
              <a:defRPr/>
            </a:pPr>
            <a:r>
              <a:rPr lang="ru-RU" sz="2400" dirty="0" smtClean="0">
                <a:solidFill>
                  <a:schemeClr val="accent1">
                    <a:tint val="83000"/>
                    <a:satMod val="150000"/>
                  </a:schemeClr>
                </a:solidFill>
              </a:rPr>
              <a:t>• </a:t>
            </a:r>
            <a:r>
              <a:rPr lang="ru-RU" sz="2400" b="1" dirty="0" smtClean="0">
                <a:solidFill>
                  <a:schemeClr val="accent1">
                    <a:tint val="83000"/>
                    <a:satMod val="150000"/>
                  </a:schemeClr>
                </a:solidFill>
              </a:rPr>
              <a:t>положение режущего инструмента</a:t>
            </a:r>
            <a:r>
              <a:rPr lang="ru-RU" sz="2400" dirty="0" smtClean="0">
                <a:solidFill>
                  <a:schemeClr val="accent1">
                    <a:tint val="83000"/>
                    <a:satMod val="150000"/>
                  </a:schemeClr>
                </a:solidFill>
              </a:rPr>
              <a:t> (неподвижное (закрепленное, стационарное), поступательное, вращательное или колебательное)</a:t>
            </a:r>
            <a:endParaRPr lang="ru-RU" sz="2400" dirty="0">
              <a:solidFill>
                <a:schemeClr val="accent1">
                  <a:tint val="83000"/>
                  <a:satMod val="150000"/>
                </a:schemeClr>
              </a:solidFill>
            </a:endParaRPr>
          </a:p>
        </p:txBody>
      </p:sp>
      <p:pic>
        <p:nvPicPr>
          <p:cNvPr id="27650" name="Picture 2"/>
          <p:cNvPicPr>
            <a:picLocks noGrp="1" noChangeAspect="1" noChangeArrowheads="1"/>
          </p:cNvPicPr>
          <p:nvPr>
            <p:ph idx="1"/>
          </p:nvPr>
        </p:nvPicPr>
        <p:blipFill>
          <a:blip r:embed="rId2"/>
          <a:srcRect/>
          <a:stretch>
            <a:fillRect/>
          </a:stretch>
        </p:blipFill>
        <p:spPr>
          <a:xfrm>
            <a:off x="2500313" y="1214438"/>
            <a:ext cx="6643687" cy="5643562"/>
          </a:xfrm>
        </p:spPr>
      </p:pic>
      <p:sp>
        <p:nvSpPr>
          <p:cNvPr id="2049" name="Rectangle 1"/>
          <p:cNvSpPr>
            <a:spLocks noChangeArrowheads="1"/>
          </p:cNvSpPr>
          <p:nvPr/>
        </p:nvSpPr>
        <p:spPr bwMode="auto">
          <a:xfrm>
            <a:off x="0" y="1643063"/>
            <a:ext cx="2143125" cy="4800600"/>
          </a:xfrm>
          <a:prstGeom prst="rect">
            <a:avLst/>
          </a:prstGeom>
          <a:noFill/>
          <a:ln w="9525">
            <a:noFill/>
            <a:miter lim="800000"/>
            <a:headEnd/>
            <a:tailEnd/>
          </a:ln>
          <a:effectLst/>
        </p:spPr>
        <p:txBody>
          <a:bodyPr anchor="ctr">
            <a:spAutoFit/>
          </a:bodyPr>
          <a:lstStyle/>
          <a:p>
            <a:pPr>
              <a:defRPr/>
            </a:pPr>
            <a:r>
              <a:rPr lang="ru-RU" dirty="0">
                <a:solidFill>
                  <a:schemeClr val="accent2">
                    <a:lumMod val="60000"/>
                    <a:lumOff val="40000"/>
                  </a:schemeClr>
                </a:solidFill>
                <a:latin typeface="Calibri" pitchFamily="34" charset="0"/>
                <a:ea typeface="TimesNewRoman" charset="0"/>
                <a:cs typeface="Times New Roman" pitchFamily="18" charset="0"/>
              </a:rPr>
              <a:t>а – вращающийся саблеобразный нож; б – качающийся саблеобразный нож;</a:t>
            </a:r>
            <a:endParaRPr lang="ru-RU" dirty="0">
              <a:solidFill>
                <a:schemeClr val="accent2">
                  <a:lumMod val="60000"/>
                  <a:lumOff val="40000"/>
                </a:schemeClr>
              </a:solidFill>
              <a:latin typeface="Arial" pitchFamily="34" charset="0"/>
              <a:cs typeface="Arial" pitchFamily="34" charset="0"/>
            </a:endParaRPr>
          </a:p>
          <a:p>
            <a:pPr eaLnBrk="0" hangingPunct="0">
              <a:defRPr/>
            </a:pPr>
            <a:r>
              <a:rPr lang="ru-RU" dirty="0">
                <a:solidFill>
                  <a:schemeClr val="accent2">
                    <a:lumMod val="60000"/>
                    <a:lumOff val="40000"/>
                  </a:schemeClr>
                </a:solidFill>
                <a:latin typeface="Calibri" pitchFamily="34" charset="0"/>
                <a:ea typeface="TimesNewRoman" charset="0"/>
                <a:cs typeface="Times New Roman" pitchFamily="18" charset="0"/>
              </a:rPr>
              <a:t>в – вращающийся дисковый нож; г – поступательно движущаяся режущая проволока; </a:t>
            </a:r>
            <a:br>
              <a:rPr lang="ru-RU" dirty="0">
                <a:solidFill>
                  <a:schemeClr val="accent2">
                    <a:lumMod val="60000"/>
                    <a:lumOff val="40000"/>
                  </a:schemeClr>
                </a:solidFill>
                <a:latin typeface="Calibri" pitchFamily="34" charset="0"/>
                <a:ea typeface="TimesNewRoman" charset="0"/>
                <a:cs typeface="Times New Roman" pitchFamily="18" charset="0"/>
              </a:rPr>
            </a:br>
            <a:r>
              <a:rPr lang="ru-RU" dirty="0" err="1">
                <a:solidFill>
                  <a:schemeClr val="accent2">
                    <a:lumMod val="60000"/>
                    <a:lumOff val="40000"/>
                  </a:schemeClr>
                </a:solidFill>
                <a:latin typeface="Calibri" pitchFamily="34" charset="0"/>
                <a:ea typeface="TimesNewRoman" charset="0"/>
                <a:cs typeface="Times New Roman" pitchFamily="18" charset="0"/>
              </a:rPr>
              <a:t>д</a:t>
            </a:r>
            <a:r>
              <a:rPr lang="ru-RU" dirty="0">
                <a:solidFill>
                  <a:schemeClr val="accent2">
                    <a:lumMod val="60000"/>
                    <a:lumOff val="40000"/>
                  </a:schemeClr>
                </a:solidFill>
                <a:latin typeface="Calibri" pitchFamily="34" charset="0"/>
                <a:ea typeface="TimesNewRoman" charset="0"/>
                <a:cs typeface="Times New Roman" pitchFamily="18" charset="0"/>
              </a:rPr>
              <a:t> – закрепленная режущая проволока; е – вращающийся нож.</a:t>
            </a:r>
            <a:endParaRPr lang="ru-RU" dirty="0">
              <a:solidFill>
                <a:schemeClr val="accent2">
                  <a:lumMod val="60000"/>
                  <a:lumOff val="40000"/>
                </a:schemeClr>
              </a:solidFill>
              <a:latin typeface="Arial" pitchFamily="34" charset="0"/>
              <a:cs typeface="Arial" pitchFamily="34" charset="0"/>
            </a:endParaRPr>
          </a:p>
          <a:p>
            <a:pPr eaLnBrk="0" hangingPunct="0">
              <a:defRPr/>
            </a:pPr>
            <a:endParaRPr lang="ru-RU" dirty="0">
              <a:latin typeface="Arial" pitchFamily="34" charset="0"/>
              <a:cs typeface="Arial" pitchFamily="34" charset="0"/>
            </a:endParaRPr>
          </a:p>
        </p:txBody>
      </p:sp>
    </p:spTree>
  </p:cSld>
  <p:clrMapOvr>
    <a:masterClrMapping/>
  </p:clrMapOvr>
  <p:transition>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Прямоугольник 1"/>
          <p:cNvSpPr>
            <a:spLocks noChangeArrowheads="1"/>
          </p:cNvSpPr>
          <p:nvPr/>
        </p:nvSpPr>
        <p:spPr bwMode="auto">
          <a:xfrm>
            <a:off x="285750" y="428625"/>
            <a:ext cx="8643938" cy="6248400"/>
          </a:xfrm>
          <a:prstGeom prst="rect">
            <a:avLst/>
          </a:prstGeom>
          <a:noFill/>
          <a:ln w="9525">
            <a:noFill/>
            <a:miter lim="800000"/>
            <a:headEnd/>
            <a:tailEnd/>
          </a:ln>
        </p:spPr>
        <p:txBody>
          <a:bodyPr>
            <a:spAutoFit/>
          </a:bodyPr>
          <a:lstStyle/>
          <a:p>
            <a:r>
              <a:rPr lang="ru-RU" sz="1600" b="1">
                <a:latin typeface="Century Gothic"/>
              </a:rPr>
              <a:t/>
            </a:r>
            <a:br>
              <a:rPr lang="ru-RU" sz="1600" b="1">
                <a:latin typeface="Century Gothic"/>
              </a:rPr>
            </a:br>
            <a:r>
              <a:rPr lang="ru-RU" sz="1600" b="1">
                <a:latin typeface="Century Gothic"/>
              </a:rPr>
              <a:t>Круглые и дисковые ножи</a:t>
            </a:r>
            <a:r>
              <a:rPr lang="ru-RU" sz="1600">
                <a:latin typeface="Century Gothic"/>
              </a:rPr>
              <a:t> используют главным образом для резки пластичных и мягких материалов (мясо, рыба, тесто). Лезвие при этом гладкое или с плавными зубьями. Целесообразный угол разрезания составляет 8…15°. Круговые ножи удобны тем, что при соответствующем конструктивном оформлении втягивают разрезаемый материал в зону резки.</a:t>
            </a:r>
          </a:p>
          <a:p>
            <a:r>
              <a:rPr lang="ru-RU" sz="1600" b="1">
                <a:latin typeface="Century Gothic"/>
              </a:rPr>
              <a:t>Плоские ножи</a:t>
            </a:r>
            <a:r>
              <a:rPr lang="ru-RU" sz="1600">
                <a:latin typeface="Century Gothic"/>
              </a:rPr>
              <a:t> широко применяются в пищевой промышленности. Их лезвия могут быть гладкими или зубчатыми. Работают они в большей части по принципу разрезания давлением или ножниц. Толщина ножа должна быть как можно меньше, так как при резании сопротивление сильно увеличивается.</a:t>
            </a:r>
          </a:p>
          <a:p>
            <a:r>
              <a:rPr lang="ru-RU" sz="1600">
                <a:latin typeface="Century Gothic"/>
              </a:rPr>
              <a:t>Так, при резке конфет оно может составлять до 60 % общего сопротивления резания. На силу резания влияет угол заточки резца ножа. Оптимальные параметры угла заточки ножа 12…20°.</a:t>
            </a:r>
          </a:p>
          <a:p>
            <a:r>
              <a:rPr lang="ru-RU" sz="1600" b="1">
                <a:latin typeface="Century Gothic"/>
              </a:rPr>
              <a:t>Ленточные ножи</a:t>
            </a:r>
            <a:r>
              <a:rPr lang="ru-RU" sz="1600">
                <a:latin typeface="Century Gothic"/>
              </a:rPr>
              <a:t> применяются для резания хлеба, сухарных плит и других мучных изделий в горячем состоянии. Благодаря относительно малой ширине этих ножей сила трения о материал меньше, чем у дисковых ножей. Лезвие ленточного ножа в основном зубчатое</a:t>
            </a:r>
          </a:p>
          <a:p>
            <a:r>
              <a:rPr lang="ru-RU" sz="1600">
                <a:latin typeface="Century Gothic"/>
              </a:rPr>
              <a:t>Серпообразные и дугообразные ножи используются прежде всего для поперечной резки жгутообразных материалов и для мелкого дробления при переработке рыбы, мяса, овощей. Их режущий контур выполнен в виде либо архимедовой, либо логарифмической спирали. </a:t>
            </a:r>
          </a:p>
          <a:p>
            <a:r>
              <a:rPr lang="ru-RU" sz="1600" b="1">
                <a:latin typeface="Century Gothic"/>
              </a:rPr>
              <a:t>Режущая проволока</a:t>
            </a:r>
            <a:r>
              <a:rPr lang="ru-RU" sz="1600">
                <a:latin typeface="Century Gothic"/>
              </a:rPr>
              <a:t> – эффективный разделительный орган, по качеству резки соответствует ножам с тупыми лезвиями. Она может быть использована для резки материалов вязкопластичной гомогенной структуры (масла, маргарина, конфетной массы) или хрупких таких как вафли.</a:t>
            </a:r>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Прямоугольник 1"/>
          <p:cNvSpPr>
            <a:spLocks noChangeArrowheads="1"/>
          </p:cNvSpPr>
          <p:nvPr/>
        </p:nvSpPr>
        <p:spPr bwMode="auto">
          <a:xfrm>
            <a:off x="1000125" y="1143000"/>
            <a:ext cx="7358063" cy="3692525"/>
          </a:xfrm>
          <a:prstGeom prst="rect">
            <a:avLst/>
          </a:prstGeom>
          <a:noFill/>
          <a:ln w="9525">
            <a:noFill/>
            <a:miter lim="800000"/>
            <a:headEnd/>
            <a:tailEnd/>
          </a:ln>
        </p:spPr>
        <p:txBody>
          <a:bodyPr>
            <a:spAutoFit/>
          </a:bodyPr>
          <a:lstStyle/>
          <a:p>
            <a:r>
              <a:rPr lang="ru-RU">
                <a:latin typeface="Century Gothic"/>
              </a:rPr>
              <a:t>Основной характеристикой процесса механической переработки является степень измельчения – отношение размеров частиц до и после измельчения. В зависимости от конечного размера частиц различают дробление (грубое измельчение до частиц диаметром 1 мм) и помол (тонкое измельчение до частиц диаметром 0,001 мм). В соответствии с этим технологическое оборудование для измельчения подразделяется на дробление крупного ( dк = 100…350 мм), среднего ( dк = 40…100 мм), мелкого ( dк =5…40 мм), мельницы тонкого ( dк = 0,001…0,05 мм) и коллоидного измельчения ( dк &lt; 0,001 мм).</a:t>
            </a:r>
          </a:p>
          <a:p>
            <a:r>
              <a:rPr lang="ru-RU">
                <a:latin typeface="Century Gothic"/>
              </a:rPr>
              <a:t>Обрабатываемое сырье и полуфабрикаты измельчают различными способами.</a:t>
            </a: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p:cNvPicPr>
            <a:picLocks noChangeAspect="1" noChangeArrowheads="1"/>
          </p:cNvPicPr>
          <p:nvPr/>
        </p:nvPicPr>
        <p:blipFill>
          <a:blip r:embed="rId2"/>
          <a:srcRect/>
          <a:stretch>
            <a:fillRect/>
          </a:stretch>
        </p:blipFill>
        <p:spPr bwMode="auto">
          <a:xfrm>
            <a:off x="3500438" y="500063"/>
            <a:ext cx="5643562" cy="6143625"/>
          </a:xfrm>
          <a:prstGeom prst="rect">
            <a:avLst/>
          </a:prstGeom>
          <a:noFill/>
          <a:ln w="9525">
            <a:noFill/>
            <a:miter lim="800000"/>
            <a:headEnd/>
            <a:tailEnd/>
          </a:ln>
        </p:spPr>
      </p:pic>
      <p:sp>
        <p:nvSpPr>
          <p:cNvPr id="12290" name="Rectangle 2"/>
          <p:cNvSpPr>
            <a:spLocks noChangeArrowheads="1"/>
          </p:cNvSpPr>
          <p:nvPr/>
        </p:nvSpPr>
        <p:spPr bwMode="auto">
          <a:xfrm>
            <a:off x="0" y="428625"/>
            <a:ext cx="3500438" cy="5816600"/>
          </a:xfrm>
          <a:prstGeom prst="rect">
            <a:avLst/>
          </a:prstGeom>
          <a:noFill/>
          <a:ln w="9525">
            <a:noFill/>
            <a:miter lim="800000"/>
            <a:headEnd/>
            <a:tailEnd/>
          </a:ln>
          <a:effectLst/>
        </p:spPr>
        <p:txBody>
          <a:bodyPr anchor="ctr">
            <a:spAutoFit/>
          </a:bodyPr>
          <a:lstStyle/>
          <a:p>
            <a:pPr>
              <a:defRPr/>
            </a:pPr>
            <a:endParaRPr lang="ru-RU" sz="800" dirty="0">
              <a:solidFill>
                <a:srgbClr val="000000"/>
              </a:solidFill>
              <a:latin typeface="Calibri" pitchFamily="34" charset="0"/>
              <a:ea typeface="TimesNewRoman" charset="0"/>
              <a:cs typeface="Times New Roman" pitchFamily="18" charset="0"/>
            </a:endParaRPr>
          </a:p>
          <a:p>
            <a:pPr>
              <a:defRPr/>
            </a:pPr>
            <a:endParaRPr lang="ru-RU" sz="800" dirty="0">
              <a:solidFill>
                <a:srgbClr val="000000"/>
              </a:solidFill>
              <a:latin typeface="Calibri" pitchFamily="34" charset="0"/>
              <a:ea typeface="TimesNewRoman" charset="0"/>
              <a:cs typeface="Times New Roman" pitchFamily="18" charset="0"/>
            </a:endParaRPr>
          </a:p>
          <a:p>
            <a:pPr>
              <a:defRPr/>
            </a:pPr>
            <a:endParaRPr lang="ru-RU" sz="800" b="1" dirty="0">
              <a:solidFill>
                <a:srgbClr val="000000"/>
              </a:solidFill>
              <a:latin typeface="Calibri" pitchFamily="34" charset="0"/>
              <a:ea typeface="TimesNewRoman" charset="0"/>
              <a:cs typeface="Times New Roman" pitchFamily="18" charset="0"/>
            </a:endParaRPr>
          </a:p>
          <a:p>
            <a:pPr>
              <a:defRPr/>
            </a:pPr>
            <a:r>
              <a:rPr lang="ru-RU" sz="1200" b="1" dirty="0">
                <a:solidFill>
                  <a:schemeClr val="accent2">
                    <a:lumMod val="60000"/>
                    <a:lumOff val="40000"/>
                  </a:schemeClr>
                </a:solidFill>
                <a:latin typeface="Calibri" pitchFamily="34" charset="0"/>
                <a:ea typeface="TimesNewRoman" charset="0"/>
                <a:cs typeface="Times New Roman" pitchFamily="18" charset="0"/>
              </a:rPr>
              <a:t>Раздавливание</a:t>
            </a:r>
            <a:r>
              <a:rPr lang="ru-RU" sz="1200" dirty="0">
                <a:solidFill>
                  <a:schemeClr val="accent2">
                    <a:lumMod val="60000"/>
                    <a:lumOff val="40000"/>
                  </a:schemeClr>
                </a:solidFill>
                <a:latin typeface="Calibri" pitchFamily="34" charset="0"/>
                <a:ea typeface="TimesNewRoman" charset="0"/>
                <a:cs typeface="Times New Roman" pitchFamily="18" charset="0"/>
              </a:rPr>
              <a:t> (рис. 1, а), при котором тело под действием нагрузки деформируется по всему объему, частицы получаются различного размера и разной формы.</a:t>
            </a:r>
            <a:endParaRPr lang="ru-RU" sz="1200" dirty="0">
              <a:solidFill>
                <a:schemeClr val="accent2">
                  <a:lumMod val="60000"/>
                  <a:lumOff val="40000"/>
                </a:schemeClr>
              </a:solidFill>
              <a:latin typeface="Arial" pitchFamily="34" charset="0"/>
              <a:cs typeface="Arial" pitchFamily="34" charset="0"/>
            </a:endParaRPr>
          </a:p>
          <a:p>
            <a:pPr eaLnBrk="0" hangingPunct="0">
              <a:defRPr/>
            </a:pPr>
            <a:r>
              <a:rPr lang="ru-RU" sz="1200" dirty="0">
                <a:solidFill>
                  <a:schemeClr val="accent2">
                    <a:lumMod val="60000"/>
                    <a:lumOff val="40000"/>
                  </a:schemeClr>
                </a:solidFill>
                <a:latin typeface="Calibri" pitchFamily="34" charset="0"/>
                <a:ea typeface="TimesNewRoman" charset="0"/>
                <a:cs typeface="Times New Roman" pitchFamily="18" charset="0"/>
              </a:rPr>
              <a:t> 2 </a:t>
            </a:r>
            <a:r>
              <a:rPr lang="ru-RU" sz="1200" b="1" dirty="0">
                <a:solidFill>
                  <a:schemeClr val="accent2">
                    <a:lumMod val="60000"/>
                    <a:lumOff val="40000"/>
                  </a:schemeClr>
                </a:solidFill>
                <a:latin typeface="Calibri" pitchFamily="34" charset="0"/>
                <a:ea typeface="TimesNewRoman" charset="0"/>
                <a:cs typeface="Times New Roman" pitchFamily="18" charset="0"/>
              </a:rPr>
              <a:t>Раскалывание</a:t>
            </a:r>
            <a:r>
              <a:rPr lang="ru-RU" sz="1200" dirty="0">
                <a:solidFill>
                  <a:schemeClr val="accent2">
                    <a:lumMod val="60000"/>
                    <a:lumOff val="40000"/>
                  </a:schemeClr>
                </a:solidFill>
                <a:latin typeface="Calibri" pitchFamily="34" charset="0"/>
                <a:ea typeface="TimesNewRoman" charset="0"/>
                <a:cs typeface="Times New Roman" pitchFamily="18" charset="0"/>
              </a:rPr>
              <a:t> (рис. 1, б), когда тело разрушается на части в местах напряжений, вызываемых</a:t>
            </a:r>
            <a:endParaRPr lang="ru-RU" sz="1200" dirty="0">
              <a:solidFill>
                <a:schemeClr val="accent2">
                  <a:lumMod val="60000"/>
                  <a:lumOff val="40000"/>
                </a:schemeClr>
              </a:solidFill>
              <a:latin typeface="Arial" pitchFamily="34" charset="0"/>
              <a:cs typeface="Arial" pitchFamily="34" charset="0"/>
            </a:endParaRPr>
          </a:p>
          <a:p>
            <a:pPr eaLnBrk="0" hangingPunct="0">
              <a:defRPr/>
            </a:pPr>
            <a:r>
              <a:rPr lang="ru-RU" sz="1200" dirty="0">
                <a:solidFill>
                  <a:schemeClr val="accent2">
                    <a:lumMod val="60000"/>
                    <a:lumOff val="40000"/>
                  </a:schemeClr>
                </a:solidFill>
                <a:latin typeface="Calibri" pitchFamily="34" charset="0"/>
                <a:ea typeface="TimesNewRoman" charset="0"/>
                <a:cs typeface="Times New Roman" pitchFamily="18" charset="0"/>
              </a:rPr>
              <a:t>клинообразным органом, и измельчается. Частицы более однородны по размерам и форме, хотя форма,</a:t>
            </a:r>
            <a:endParaRPr lang="ru-RU" sz="1200" dirty="0">
              <a:solidFill>
                <a:schemeClr val="accent2">
                  <a:lumMod val="60000"/>
                  <a:lumOff val="40000"/>
                </a:schemeClr>
              </a:solidFill>
              <a:latin typeface="Arial" pitchFamily="34" charset="0"/>
              <a:cs typeface="Arial" pitchFamily="34" charset="0"/>
            </a:endParaRPr>
          </a:p>
          <a:p>
            <a:pPr eaLnBrk="0" hangingPunct="0">
              <a:defRPr/>
            </a:pPr>
            <a:r>
              <a:rPr lang="ru-RU" sz="1200" dirty="0">
                <a:solidFill>
                  <a:schemeClr val="accent2">
                    <a:lumMod val="60000"/>
                    <a:lumOff val="40000"/>
                  </a:schemeClr>
                </a:solidFill>
                <a:latin typeface="Calibri" pitchFamily="34" charset="0"/>
                <a:ea typeface="TimesNewRoman" charset="0"/>
                <a:cs typeface="Times New Roman" pitchFamily="18" charset="0"/>
              </a:rPr>
              <a:t>также как и при раздавливании, непостоянна.</a:t>
            </a:r>
            <a:endParaRPr lang="ru-RU" sz="1200" dirty="0">
              <a:solidFill>
                <a:schemeClr val="accent2">
                  <a:lumMod val="60000"/>
                  <a:lumOff val="40000"/>
                </a:schemeClr>
              </a:solidFill>
              <a:latin typeface="Arial" pitchFamily="34" charset="0"/>
              <a:cs typeface="Arial" pitchFamily="34" charset="0"/>
            </a:endParaRPr>
          </a:p>
          <a:p>
            <a:pPr eaLnBrk="0" hangingPunct="0">
              <a:defRPr/>
            </a:pPr>
            <a:r>
              <a:rPr lang="ru-RU" sz="1200" dirty="0">
                <a:solidFill>
                  <a:schemeClr val="accent2">
                    <a:lumMod val="60000"/>
                    <a:lumOff val="40000"/>
                  </a:schemeClr>
                </a:solidFill>
                <a:latin typeface="Calibri" pitchFamily="34" charset="0"/>
                <a:ea typeface="TimesNewRoman" charset="0"/>
                <a:cs typeface="Times New Roman" pitchFamily="18" charset="0"/>
              </a:rPr>
              <a:t>3 </a:t>
            </a:r>
            <a:r>
              <a:rPr lang="ru-RU" sz="1200" b="1" dirty="0" err="1">
                <a:solidFill>
                  <a:schemeClr val="accent2">
                    <a:lumMod val="60000"/>
                    <a:lumOff val="40000"/>
                  </a:schemeClr>
                </a:solidFill>
                <a:latin typeface="Calibri" pitchFamily="34" charset="0"/>
                <a:ea typeface="TimesNewRoman" charset="0"/>
                <a:cs typeface="Times New Roman" pitchFamily="18" charset="0"/>
              </a:rPr>
              <a:t>Разламы</a:t>
            </a:r>
            <a:r>
              <a:rPr lang="ru-RU" sz="1200" dirty="0" err="1">
                <a:solidFill>
                  <a:schemeClr val="accent2">
                    <a:lumMod val="60000"/>
                    <a:lumOff val="40000"/>
                  </a:schemeClr>
                </a:solidFill>
                <a:latin typeface="Calibri" pitchFamily="34" charset="0"/>
                <a:ea typeface="TimesNewRoman" charset="0"/>
                <a:cs typeface="Times New Roman" pitchFamily="18" charset="0"/>
              </a:rPr>
              <a:t>рис</a:t>
            </a:r>
            <a:r>
              <a:rPr lang="ru-RU" sz="1200" dirty="0">
                <a:solidFill>
                  <a:schemeClr val="accent2">
                    <a:lumMod val="60000"/>
                    <a:lumOff val="40000"/>
                  </a:schemeClr>
                </a:solidFill>
                <a:latin typeface="Calibri" pitchFamily="34" charset="0"/>
                <a:ea typeface="TimesNewRoman" charset="0"/>
                <a:cs typeface="Times New Roman" pitchFamily="18" charset="0"/>
              </a:rPr>
              <a:t>. 1, в), когда тело разрушается по действием изгибающих моментов. Форма и</a:t>
            </a:r>
            <a:endParaRPr lang="ru-RU" sz="1200" dirty="0">
              <a:solidFill>
                <a:schemeClr val="accent2">
                  <a:lumMod val="60000"/>
                  <a:lumOff val="40000"/>
                </a:schemeClr>
              </a:solidFill>
              <a:latin typeface="Arial" pitchFamily="34" charset="0"/>
              <a:cs typeface="Arial" pitchFamily="34" charset="0"/>
            </a:endParaRPr>
          </a:p>
          <a:p>
            <a:pPr eaLnBrk="0" hangingPunct="0">
              <a:defRPr/>
            </a:pPr>
            <a:r>
              <a:rPr lang="ru-RU" sz="1200" dirty="0">
                <a:solidFill>
                  <a:schemeClr val="accent2">
                    <a:lumMod val="60000"/>
                    <a:lumOff val="40000"/>
                  </a:schemeClr>
                </a:solidFill>
                <a:latin typeface="Calibri" pitchFamily="34" charset="0"/>
                <a:ea typeface="TimesNewRoman" charset="0"/>
                <a:cs typeface="Times New Roman" pitchFamily="18" charset="0"/>
              </a:rPr>
              <a:t>размер частиц – такие же, как и при раскалывании.</a:t>
            </a:r>
            <a:endParaRPr lang="ru-RU" sz="1200" dirty="0">
              <a:solidFill>
                <a:schemeClr val="accent2">
                  <a:lumMod val="60000"/>
                  <a:lumOff val="40000"/>
                </a:schemeClr>
              </a:solidFill>
              <a:latin typeface="Arial" pitchFamily="34" charset="0"/>
              <a:cs typeface="Arial" pitchFamily="34" charset="0"/>
            </a:endParaRPr>
          </a:p>
          <a:p>
            <a:pPr eaLnBrk="0" hangingPunct="0">
              <a:defRPr/>
            </a:pPr>
            <a:r>
              <a:rPr lang="ru-RU" sz="1200" dirty="0">
                <a:solidFill>
                  <a:schemeClr val="accent2">
                    <a:lumMod val="60000"/>
                    <a:lumOff val="40000"/>
                  </a:schemeClr>
                </a:solidFill>
                <a:latin typeface="Calibri" pitchFamily="34" charset="0"/>
                <a:ea typeface="TimesNewRoman" charset="0"/>
                <a:cs typeface="Times New Roman" pitchFamily="18" charset="0"/>
              </a:rPr>
              <a:t>4 </a:t>
            </a:r>
            <a:r>
              <a:rPr lang="ru-RU" sz="1200" b="1" dirty="0">
                <a:solidFill>
                  <a:schemeClr val="accent2">
                    <a:lumMod val="60000"/>
                    <a:lumOff val="40000"/>
                  </a:schemeClr>
                </a:solidFill>
                <a:latin typeface="Calibri" pitchFamily="34" charset="0"/>
                <a:ea typeface="TimesNewRoman" charset="0"/>
                <a:cs typeface="Times New Roman" pitchFamily="18" charset="0"/>
              </a:rPr>
              <a:t>Истиран</a:t>
            </a:r>
            <a:r>
              <a:rPr lang="ru-RU" sz="1200" dirty="0">
                <a:solidFill>
                  <a:schemeClr val="accent2">
                    <a:lumMod val="60000"/>
                    <a:lumOff val="40000"/>
                  </a:schemeClr>
                </a:solidFill>
                <a:latin typeface="Calibri" pitchFamily="34" charset="0"/>
                <a:ea typeface="TimesNewRoman" charset="0"/>
                <a:cs typeface="Times New Roman" pitchFamily="18" charset="0"/>
              </a:rPr>
              <a:t>ие (рис. 1, г), когда тело разрушается под действием сил сжатия и тангенциальных сил. В</a:t>
            </a:r>
            <a:endParaRPr lang="ru-RU" sz="1200" dirty="0">
              <a:solidFill>
                <a:schemeClr val="accent2">
                  <a:lumMod val="60000"/>
                  <a:lumOff val="40000"/>
                </a:schemeClr>
              </a:solidFill>
              <a:latin typeface="Arial" pitchFamily="34" charset="0"/>
              <a:cs typeface="Arial" pitchFamily="34" charset="0"/>
            </a:endParaRPr>
          </a:p>
          <a:p>
            <a:pPr eaLnBrk="0" hangingPunct="0">
              <a:defRPr/>
            </a:pPr>
            <a:r>
              <a:rPr lang="ru-RU" sz="1200" dirty="0">
                <a:solidFill>
                  <a:schemeClr val="accent2">
                    <a:lumMod val="60000"/>
                    <a:lumOff val="40000"/>
                  </a:schemeClr>
                </a:solidFill>
                <a:latin typeface="Calibri" pitchFamily="34" charset="0"/>
                <a:ea typeface="TimesNewRoman" charset="0"/>
                <a:cs typeface="Times New Roman" pitchFamily="18" charset="0"/>
              </a:rPr>
              <a:t>результате трения получают мелкий </a:t>
            </a:r>
            <a:r>
              <a:rPr lang="ru-RU" sz="1200" dirty="0" err="1">
                <a:solidFill>
                  <a:schemeClr val="accent2">
                    <a:lumMod val="60000"/>
                    <a:lumOff val="40000"/>
                  </a:schemeClr>
                </a:solidFill>
                <a:latin typeface="Calibri" pitchFamily="34" charset="0"/>
                <a:ea typeface="TimesNewRoman" charset="0"/>
                <a:cs typeface="Times New Roman" pitchFamily="18" charset="0"/>
              </a:rPr>
              <a:t>крошкообразный</a:t>
            </a:r>
            <a:r>
              <a:rPr lang="ru-RU" sz="1200" dirty="0">
                <a:solidFill>
                  <a:schemeClr val="accent2">
                    <a:lumMod val="60000"/>
                    <a:lumOff val="40000"/>
                  </a:schemeClr>
                </a:solidFill>
                <a:latin typeface="Calibri" pitchFamily="34" charset="0"/>
                <a:ea typeface="TimesNewRoman" charset="0"/>
                <a:cs typeface="Times New Roman" pitchFamily="18" charset="0"/>
              </a:rPr>
              <a:t> продукт.</a:t>
            </a:r>
            <a:endParaRPr lang="ru-RU" sz="1200" dirty="0">
              <a:solidFill>
                <a:schemeClr val="accent2">
                  <a:lumMod val="60000"/>
                  <a:lumOff val="40000"/>
                </a:schemeClr>
              </a:solidFill>
              <a:latin typeface="Arial" pitchFamily="34" charset="0"/>
              <a:cs typeface="Arial" pitchFamily="34" charset="0"/>
            </a:endParaRPr>
          </a:p>
          <a:p>
            <a:pPr eaLnBrk="0" hangingPunct="0">
              <a:defRPr/>
            </a:pPr>
            <a:r>
              <a:rPr lang="ru-RU" sz="1200" dirty="0">
                <a:solidFill>
                  <a:schemeClr val="accent2">
                    <a:lumMod val="60000"/>
                    <a:lumOff val="40000"/>
                  </a:schemeClr>
                </a:solidFill>
                <a:latin typeface="Calibri" pitchFamily="34" charset="0"/>
                <a:ea typeface="TimesNewRoman" charset="0"/>
                <a:cs typeface="Times New Roman" pitchFamily="18" charset="0"/>
              </a:rPr>
              <a:t>5 </a:t>
            </a:r>
            <a:r>
              <a:rPr lang="ru-RU" sz="1200" b="1" dirty="0">
                <a:solidFill>
                  <a:schemeClr val="accent2">
                    <a:lumMod val="60000"/>
                    <a:lumOff val="40000"/>
                  </a:schemeClr>
                </a:solidFill>
                <a:latin typeface="Calibri" pitchFamily="34" charset="0"/>
                <a:ea typeface="TimesNewRoman" charset="0"/>
                <a:cs typeface="Times New Roman" pitchFamily="18" charset="0"/>
              </a:rPr>
              <a:t>Удар</a:t>
            </a:r>
            <a:r>
              <a:rPr lang="ru-RU" sz="1200" dirty="0">
                <a:solidFill>
                  <a:schemeClr val="accent2">
                    <a:lumMod val="60000"/>
                    <a:lumOff val="40000"/>
                  </a:schemeClr>
                </a:solidFill>
                <a:latin typeface="Calibri" pitchFamily="34" charset="0"/>
                <a:ea typeface="TimesNewRoman" charset="0"/>
                <a:cs typeface="Times New Roman" pitchFamily="18" charset="0"/>
              </a:rPr>
              <a:t> (рис. 1, </a:t>
            </a:r>
            <a:r>
              <a:rPr lang="ru-RU" sz="1200" dirty="0" err="1">
                <a:solidFill>
                  <a:schemeClr val="accent2">
                    <a:lumMod val="60000"/>
                    <a:lumOff val="40000"/>
                  </a:schemeClr>
                </a:solidFill>
                <a:latin typeface="Calibri" pitchFamily="34" charset="0"/>
                <a:ea typeface="TimesNewRoman" charset="0"/>
                <a:cs typeface="Times New Roman" pitchFamily="18" charset="0"/>
              </a:rPr>
              <a:t>д</a:t>
            </a:r>
            <a:r>
              <a:rPr lang="ru-RU" sz="1200" dirty="0">
                <a:solidFill>
                  <a:schemeClr val="accent2">
                    <a:lumMod val="60000"/>
                    <a:lumOff val="40000"/>
                  </a:schemeClr>
                </a:solidFill>
                <a:latin typeface="Calibri" pitchFamily="34" charset="0"/>
                <a:ea typeface="TimesNewRoman" charset="0"/>
                <a:cs typeface="Times New Roman" pitchFamily="18" charset="0"/>
              </a:rPr>
              <a:t>), когда тело распадается на части под действием динамической нагрузки. Эффект</a:t>
            </a:r>
            <a:endParaRPr lang="ru-RU" sz="1200" dirty="0">
              <a:solidFill>
                <a:schemeClr val="accent2">
                  <a:lumMod val="60000"/>
                  <a:lumOff val="40000"/>
                </a:schemeClr>
              </a:solidFill>
              <a:latin typeface="Arial" pitchFamily="34" charset="0"/>
              <a:cs typeface="Arial" pitchFamily="34" charset="0"/>
            </a:endParaRPr>
          </a:p>
          <a:p>
            <a:pPr eaLnBrk="0" hangingPunct="0">
              <a:defRPr/>
            </a:pPr>
            <a:r>
              <a:rPr lang="ru-RU" sz="1200" dirty="0">
                <a:solidFill>
                  <a:schemeClr val="accent2">
                    <a:lumMod val="60000"/>
                    <a:lumOff val="40000"/>
                  </a:schemeClr>
                </a:solidFill>
                <a:latin typeface="Calibri" pitchFamily="34" charset="0"/>
                <a:ea typeface="TimesNewRoman" charset="0"/>
                <a:cs typeface="Times New Roman" pitchFamily="18" charset="0"/>
              </a:rPr>
              <a:t>при этом зависит от характера нагрузки: при сосредоточенной нагрузке он аналогичен раскалыванию, а</a:t>
            </a:r>
            <a:endParaRPr lang="ru-RU" sz="1200" dirty="0">
              <a:solidFill>
                <a:schemeClr val="accent2">
                  <a:lumMod val="60000"/>
                  <a:lumOff val="40000"/>
                </a:schemeClr>
              </a:solidFill>
              <a:latin typeface="Arial" pitchFamily="34" charset="0"/>
              <a:cs typeface="Arial" pitchFamily="34" charset="0"/>
            </a:endParaRPr>
          </a:p>
          <a:p>
            <a:pPr eaLnBrk="0" hangingPunct="0">
              <a:defRPr/>
            </a:pPr>
            <a:r>
              <a:rPr lang="ru-RU" sz="1200" dirty="0">
                <a:solidFill>
                  <a:schemeClr val="accent2">
                    <a:lumMod val="60000"/>
                    <a:lumOff val="40000"/>
                  </a:schemeClr>
                </a:solidFill>
                <a:latin typeface="Calibri" pitchFamily="34" charset="0"/>
                <a:ea typeface="TimesNewRoman" charset="0"/>
                <a:cs typeface="Times New Roman" pitchFamily="18" charset="0"/>
              </a:rPr>
              <a:t>при распределенной – </a:t>
            </a:r>
            <a:r>
              <a:rPr lang="ru-RU" sz="1200" dirty="0" err="1">
                <a:solidFill>
                  <a:schemeClr val="accent2">
                    <a:lumMod val="60000"/>
                    <a:lumOff val="40000"/>
                  </a:schemeClr>
                </a:solidFill>
                <a:latin typeface="Calibri" pitchFamily="34" charset="0"/>
                <a:ea typeface="TimesNewRoman" charset="0"/>
                <a:cs typeface="Times New Roman" pitchFamily="18" charset="0"/>
              </a:rPr>
              <a:t>раздавливанию</a:t>
            </a:r>
            <a:r>
              <a:rPr lang="ru-RU" sz="1200" b="1" dirty="0" err="1">
                <a:solidFill>
                  <a:schemeClr val="accent2">
                    <a:lumMod val="60000"/>
                    <a:lumOff val="40000"/>
                  </a:schemeClr>
                </a:solidFill>
                <a:latin typeface="Calibri" pitchFamily="34" charset="0"/>
                <a:ea typeface="TimesNewRoman" charset="0"/>
                <a:cs typeface="Times New Roman" pitchFamily="18" charset="0"/>
              </a:rPr>
              <a:t>вание</a:t>
            </a:r>
            <a:r>
              <a:rPr lang="ru-RU" sz="1200" dirty="0">
                <a:solidFill>
                  <a:schemeClr val="accent2">
                    <a:lumMod val="60000"/>
                    <a:lumOff val="40000"/>
                  </a:schemeClr>
                </a:solidFill>
                <a:latin typeface="Calibri" pitchFamily="34" charset="0"/>
                <a:ea typeface="TimesNewRoman" charset="0"/>
                <a:cs typeface="Times New Roman" pitchFamily="18" charset="0"/>
              </a:rPr>
              <a:t> (. Различают разрушения стесненным и свободным ударом</a:t>
            </a:r>
            <a:endParaRPr lang="ru-RU" sz="1200" dirty="0">
              <a:latin typeface="Arial" pitchFamily="34" charset="0"/>
              <a:cs typeface="Arial" pitchFamily="34" charset="0"/>
            </a:endParaRPr>
          </a:p>
        </p:txBody>
      </p:sp>
      <p:sp>
        <p:nvSpPr>
          <p:cNvPr id="15363" name="Прямоугольник 4"/>
          <p:cNvSpPr>
            <a:spLocks noChangeArrowheads="1"/>
          </p:cNvSpPr>
          <p:nvPr/>
        </p:nvSpPr>
        <p:spPr bwMode="auto">
          <a:xfrm>
            <a:off x="0" y="214313"/>
            <a:ext cx="3500438" cy="646112"/>
          </a:xfrm>
          <a:prstGeom prst="rect">
            <a:avLst/>
          </a:prstGeom>
          <a:noFill/>
          <a:ln w="9525">
            <a:noFill/>
            <a:miter lim="800000"/>
            <a:headEnd/>
            <a:tailEnd/>
          </a:ln>
        </p:spPr>
        <p:txBody>
          <a:bodyPr>
            <a:spAutoFit/>
          </a:bodyPr>
          <a:lstStyle/>
          <a:p>
            <a:r>
              <a:rPr lang="ru-RU">
                <a:latin typeface="Century Gothic"/>
              </a:rPr>
              <a:t>Рис. 1 </a:t>
            </a:r>
            <a:r>
              <a:rPr lang="ru-RU" b="1">
                <a:latin typeface="Century Gothic"/>
              </a:rPr>
              <a:t>Различные способы измельчения</a:t>
            </a:r>
            <a:endParaRPr lang="ru-RU">
              <a:latin typeface="Century Gothic"/>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Прямоугольник 1"/>
          <p:cNvSpPr>
            <a:spLocks noChangeArrowheads="1"/>
          </p:cNvSpPr>
          <p:nvPr/>
        </p:nvSpPr>
        <p:spPr bwMode="auto">
          <a:xfrm>
            <a:off x="571500" y="1357313"/>
            <a:ext cx="8072438" cy="4246562"/>
          </a:xfrm>
          <a:prstGeom prst="rect">
            <a:avLst/>
          </a:prstGeom>
          <a:noFill/>
          <a:ln w="9525">
            <a:noFill/>
            <a:miter lim="800000"/>
            <a:headEnd/>
            <a:tailEnd/>
          </a:ln>
        </p:spPr>
        <p:txBody>
          <a:bodyPr>
            <a:spAutoFit/>
          </a:bodyPr>
          <a:lstStyle/>
          <a:p>
            <a:r>
              <a:rPr lang="ru-RU" b="1">
                <a:latin typeface="Century Gothic"/>
              </a:rPr>
              <a:t>ВАЛКОВЫЕ ДРОБИЛКИ</a:t>
            </a:r>
            <a:endParaRPr lang="ru-RU">
              <a:latin typeface="Century Gothic"/>
            </a:endParaRPr>
          </a:p>
          <a:p>
            <a:r>
              <a:rPr lang="ru-RU">
                <a:latin typeface="Century Gothic"/>
              </a:rPr>
              <a:t>Валковые дробилки применяются для крупного, среднего и мелкого дробления материалов с различными физико-механическими свойствами, в том числе влажных и вязких.</a:t>
            </a:r>
          </a:p>
          <a:p>
            <a:r>
              <a:rPr lang="ru-RU">
                <a:latin typeface="Century Gothic"/>
              </a:rPr>
              <a:t>Основными рабочими элементами валковых машин являются массивные пустотелые целые или сборные валки цилиндрической формы. По количеству валков дробилки делятся на одновалковые, двухвалковые и многовалковые. По форме рабочей поверхности дробилки бывают с зубчатыми, рифленными и гладкими валками. Дробилки с зубчатыми и рифленными поверхностями валков применяются для крупного и среднего дробления, с гладкими валками для мелкого дробления.</a:t>
            </a:r>
          </a:p>
          <a:p>
            <a:r>
              <a:rPr lang="ru-RU">
                <a:latin typeface="Century Gothic"/>
              </a:rPr>
              <a:t>В зубовалковых дробилках материал измельчается в основном раскалыванием, в гладковалковых – раздавливанием и частично истиранием.</a:t>
            </a:r>
          </a:p>
        </p:txBody>
      </p:sp>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p:cNvPicPr>
            <a:picLocks noChangeAspect="1" noChangeArrowheads="1"/>
          </p:cNvPicPr>
          <p:nvPr/>
        </p:nvPicPr>
        <p:blipFill>
          <a:blip r:embed="rId2"/>
          <a:srcRect/>
          <a:stretch>
            <a:fillRect/>
          </a:stretch>
        </p:blipFill>
        <p:spPr bwMode="auto">
          <a:xfrm>
            <a:off x="3929063" y="357188"/>
            <a:ext cx="4929187" cy="5929312"/>
          </a:xfrm>
          <a:prstGeom prst="rect">
            <a:avLst/>
          </a:prstGeom>
          <a:noFill/>
          <a:ln w="9525">
            <a:noFill/>
            <a:miter lim="800000"/>
            <a:headEnd/>
            <a:tailEnd/>
          </a:ln>
        </p:spPr>
      </p:pic>
      <p:sp>
        <p:nvSpPr>
          <p:cNvPr id="10241" name="Rectangle 1"/>
          <p:cNvSpPr>
            <a:spLocks noChangeArrowheads="1"/>
          </p:cNvSpPr>
          <p:nvPr/>
        </p:nvSpPr>
        <p:spPr bwMode="auto">
          <a:xfrm>
            <a:off x="0" y="0"/>
            <a:ext cx="3516313" cy="369888"/>
          </a:xfrm>
          <a:prstGeom prst="rect">
            <a:avLst/>
          </a:prstGeom>
          <a:noFill/>
          <a:ln w="9525">
            <a:noFill/>
            <a:miter lim="800000"/>
            <a:headEnd/>
            <a:tailEnd/>
          </a:ln>
          <a:effectLst/>
        </p:spPr>
        <p:txBody>
          <a:bodyPr wrap="none" anchor="ctr">
            <a:spAutoFit/>
          </a:bodyPr>
          <a:lstStyle/>
          <a:p>
            <a:pPr>
              <a:defRPr/>
            </a:pPr>
            <a:r>
              <a:rPr lang="ru-RU" b="1" dirty="0">
                <a:solidFill>
                  <a:schemeClr val="accent1">
                    <a:lumMod val="60000"/>
                    <a:lumOff val="40000"/>
                  </a:schemeClr>
                </a:solidFill>
                <a:latin typeface="Calibri" pitchFamily="34" charset="0"/>
                <a:ea typeface="TimesNewRoman"/>
                <a:cs typeface="Times New Roman" pitchFamily="18" charset="0"/>
              </a:rPr>
              <a:t>Конструкция валковой дробилки</a:t>
            </a:r>
            <a:endParaRPr lang="ru-RU" dirty="0">
              <a:solidFill>
                <a:schemeClr val="accent1">
                  <a:lumMod val="60000"/>
                  <a:lumOff val="40000"/>
                </a:schemeClr>
              </a:solidFill>
              <a:latin typeface="Arial" pitchFamily="34" charset="0"/>
              <a:cs typeface="Arial" pitchFamily="34" charset="0"/>
            </a:endParaRPr>
          </a:p>
        </p:txBody>
      </p:sp>
      <p:sp>
        <p:nvSpPr>
          <p:cNvPr id="4" name="Заголовок 3"/>
          <p:cNvSpPr>
            <a:spLocks noGrp="1"/>
          </p:cNvSpPr>
          <p:nvPr>
            <p:ph type="title"/>
          </p:nvPr>
        </p:nvSpPr>
        <p:spPr>
          <a:xfrm>
            <a:off x="219075" y="368300"/>
            <a:ext cx="914400" cy="5943600"/>
          </a:xfrm>
        </p:spPr>
        <p:txBody>
          <a:bodyPr vert="horz" wrap="square" lIns="91440" tIns="45720" rIns="91440" bIns="45720" numCol="1" anchorCtr="0" compatLnSpc="1">
            <a:prstTxWarp prst="textNoShape">
              <a:avLst/>
            </a:prstTxWarp>
          </a:bodyPr>
          <a:lstStyle/>
          <a:p>
            <a:pPr marR="0" indent="0" eaLnBrk="1" hangingPunct="1">
              <a:spcBef>
                <a:spcPct val="0"/>
              </a:spcBef>
              <a:defRPr/>
            </a:pPr>
            <a:endParaRPr lang="ru-RU" cap="none" smtClean="0">
              <a:ln>
                <a:noFill/>
              </a:ln>
              <a:effectLst>
                <a:outerShdw blurRad="38100" dist="38100" dir="2700000" algn="tl">
                  <a:srgbClr val="000000"/>
                </a:outerShdw>
              </a:effectLst>
            </a:endParaRPr>
          </a:p>
        </p:txBody>
      </p:sp>
      <p:sp>
        <p:nvSpPr>
          <p:cNvPr id="17412" name="Содержимое 4"/>
          <p:cNvSpPr>
            <a:spLocks noGrp="1"/>
          </p:cNvSpPr>
          <p:nvPr>
            <p:ph sz="half" idx="1"/>
          </p:nvPr>
        </p:nvSpPr>
        <p:spPr>
          <a:xfrm>
            <a:off x="3786188" y="320675"/>
            <a:ext cx="5357812" cy="5988050"/>
          </a:xfrm>
        </p:spPr>
        <p:txBody>
          <a:bodyPr/>
          <a:lstStyle/>
          <a:p>
            <a:pPr eaLnBrk="1" hangingPunct="1">
              <a:spcBef>
                <a:spcPct val="0"/>
              </a:spcBef>
            </a:pPr>
            <a:endParaRPr lang="ru-RU" smtClean="0"/>
          </a:p>
        </p:txBody>
      </p:sp>
      <p:sp>
        <p:nvSpPr>
          <p:cNvPr id="17413" name="Текст 5"/>
          <p:cNvSpPr>
            <a:spLocks noGrp="1"/>
          </p:cNvSpPr>
          <p:nvPr>
            <p:ph type="body" idx="2"/>
          </p:nvPr>
        </p:nvSpPr>
        <p:spPr>
          <a:xfrm>
            <a:off x="0" y="368300"/>
            <a:ext cx="3786188" cy="6489700"/>
          </a:xfrm>
        </p:spPr>
        <p:txBody>
          <a:bodyPr/>
          <a:lstStyle/>
          <a:p>
            <a:pPr eaLnBrk="1" hangingPunct="1">
              <a:spcBef>
                <a:spcPct val="0"/>
              </a:spcBef>
            </a:pPr>
            <a:r>
              <a:rPr lang="ru-RU" sz="1600" smtClean="0">
                <a:solidFill>
                  <a:srgbClr val="00B0F0"/>
                </a:solidFill>
              </a:rPr>
              <a:t>Валковая дробилка (рис. 2) с гладкими валками состоит из станины 1 и валков 2, 3. Валок 2 установлен в подвижных подшипниках и может перемещаться (подвижный валок). Подшипники валка 3 закреплены неподвижно (этот валок является неподвижным). Валок 2 удерживается в определенном положении пружинами 4. При попадании в дробилку куска чрезмерно твердого материала пружины сжимаются, валки раздвигаются и пропускают этот кусок без помола.</a:t>
            </a:r>
          </a:p>
          <a:p>
            <a:pPr eaLnBrk="1" hangingPunct="1">
              <a:spcBef>
                <a:spcPct val="0"/>
              </a:spcBef>
            </a:pPr>
            <a:r>
              <a:rPr lang="ru-RU" sz="1600" smtClean="0">
                <a:solidFill>
                  <a:srgbClr val="00B0F0"/>
                </a:solidFill>
              </a:rPr>
              <a:t>Для того, чтобы куски измельчаемого материала втягивались вследствие трения между валками, размер кусков должен быть примерно в 20 раз меньше диаметра валков. Поэтому гладкие валки применяются только для среднего и мелкого дробления.</a:t>
            </a:r>
          </a:p>
          <a:p>
            <a:pPr eaLnBrk="1" hangingPunct="1">
              <a:spcBef>
                <a:spcPct val="0"/>
              </a:spcBef>
            </a:pPr>
            <a:endParaRPr lang="ru-RU" smtClean="0"/>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1714500"/>
            <a:ext cx="9144000" cy="3970338"/>
          </a:xfrm>
          <a:prstGeom prst="rect">
            <a:avLst/>
          </a:prstGeom>
          <a:noFill/>
          <a:ln w="9525">
            <a:noFill/>
            <a:miter lim="800000"/>
            <a:headEnd/>
            <a:tailEnd/>
          </a:ln>
          <a:effectLst/>
        </p:spPr>
        <p:txBody>
          <a:bodyPr anchor="ctr">
            <a:spAutoFit/>
          </a:bodyPr>
          <a:lstStyle/>
          <a:p>
            <a:pPr>
              <a:defRPr/>
            </a:pPr>
            <a:r>
              <a:rPr lang="ru-RU" sz="2800" dirty="0">
                <a:solidFill>
                  <a:schemeClr val="accent2">
                    <a:lumMod val="60000"/>
                    <a:lumOff val="40000"/>
                  </a:schemeClr>
                </a:solidFill>
                <a:latin typeface="Calibri" pitchFamily="34" charset="0"/>
                <a:ea typeface="TimesNewRoman" charset="0"/>
                <a:cs typeface="Times New Roman" pitchFamily="18" charset="0"/>
              </a:rPr>
              <a:t>Для дробления хрупких материалов средней твердости (например, поваренной соли) применяют зубчатые валковые дробилки. Зубчатые валки могут захватить материал с поперечником до 0,25…0,5 диаметра валка D . Для изменения небольших кусков с размерами примерно 0,08…0,1 D используют валки </a:t>
            </a:r>
            <a:r>
              <a:rPr lang="ru-RU" sz="2800" dirty="0" err="1">
                <a:solidFill>
                  <a:schemeClr val="accent2">
                    <a:lumMod val="60000"/>
                    <a:lumOff val="40000"/>
                  </a:schemeClr>
                </a:solidFill>
                <a:latin typeface="Calibri" pitchFamily="34" charset="0"/>
                <a:ea typeface="TimesNewRoman" charset="0"/>
                <a:cs typeface="Times New Roman" pitchFamily="18" charset="0"/>
              </a:rPr>
              <a:t>рифленные</a:t>
            </a:r>
            <a:r>
              <a:rPr lang="ru-RU" sz="2800" dirty="0">
                <a:solidFill>
                  <a:schemeClr val="accent2">
                    <a:lumMod val="60000"/>
                    <a:lumOff val="40000"/>
                  </a:schemeClr>
                </a:solidFill>
                <a:latin typeface="Calibri" pitchFamily="34" charset="0"/>
                <a:ea typeface="TimesNewRoman" charset="0"/>
                <a:cs typeface="Times New Roman" pitchFamily="18" charset="0"/>
              </a:rPr>
              <a:t> или с мелкими зубьями.</a:t>
            </a:r>
            <a:endParaRPr lang="ru-RU" sz="2800" dirty="0">
              <a:solidFill>
                <a:schemeClr val="accent2">
                  <a:lumMod val="60000"/>
                  <a:lumOff val="40000"/>
                </a:schemeClr>
              </a:solidFill>
              <a:latin typeface="Times New Roman" pitchFamily="18" charset="0"/>
              <a:ea typeface="TimesNewRoman" charset="0"/>
              <a:cs typeface="Times New Roman" pitchFamily="18" charset="0"/>
            </a:endParaRPr>
          </a:p>
          <a:p>
            <a:pPr eaLnBrk="0" hangingPunct="0">
              <a:defRPr/>
            </a:pPr>
            <a:r>
              <a:rPr lang="ru-RU" sz="2800" dirty="0">
                <a:solidFill>
                  <a:schemeClr val="accent2">
                    <a:lumMod val="60000"/>
                    <a:lumOff val="40000"/>
                  </a:schemeClr>
                </a:solidFill>
                <a:latin typeface="Times New Roman" pitchFamily="18" charset="0"/>
                <a:ea typeface="TimesNewRoman" charset="0"/>
                <a:cs typeface="Times New Roman" pitchFamily="18" charset="0"/>
              </a:rPr>
              <a:t>Для дробления солода на </a:t>
            </a:r>
            <a:r>
              <a:rPr lang="ru-RU" sz="2800" dirty="0" err="1">
                <a:solidFill>
                  <a:schemeClr val="accent2">
                    <a:lumMod val="60000"/>
                    <a:lumOff val="40000"/>
                  </a:schemeClr>
                </a:solidFill>
                <a:latin typeface="Times New Roman" pitchFamily="18" charset="0"/>
                <a:ea typeface="TimesNewRoman" charset="0"/>
                <a:cs typeface="Times New Roman" pitchFamily="18" charset="0"/>
              </a:rPr>
              <a:t>пивоварных</a:t>
            </a:r>
            <a:r>
              <a:rPr lang="ru-RU" sz="2800" dirty="0">
                <a:solidFill>
                  <a:schemeClr val="accent2">
                    <a:lumMod val="60000"/>
                    <a:lumOff val="40000"/>
                  </a:schemeClr>
                </a:solidFill>
                <a:latin typeface="Times New Roman" pitchFamily="18" charset="0"/>
                <a:ea typeface="TimesNewRoman" charset="0"/>
                <a:cs typeface="Times New Roman" pitchFamily="18" charset="0"/>
              </a:rPr>
              <a:t> заводах используют </a:t>
            </a:r>
            <a:r>
              <a:rPr lang="ru-RU" sz="2800" dirty="0" err="1">
                <a:solidFill>
                  <a:schemeClr val="accent2">
                    <a:lumMod val="60000"/>
                    <a:lumOff val="40000"/>
                  </a:schemeClr>
                </a:solidFill>
                <a:latin typeface="Times New Roman" pitchFamily="18" charset="0"/>
                <a:ea typeface="TimesNewRoman" charset="0"/>
                <a:cs typeface="Times New Roman" pitchFamily="18" charset="0"/>
              </a:rPr>
              <a:t>шестивалковую</a:t>
            </a:r>
            <a:r>
              <a:rPr lang="ru-RU" sz="2800" dirty="0">
                <a:solidFill>
                  <a:schemeClr val="accent2">
                    <a:lumMod val="60000"/>
                    <a:lumOff val="40000"/>
                  </a:schemeClr>
                </a:solidFill>
                <a:latin typeface="Times New Roman" pitchFamily="18" charset="0"/>
                <a:ea typeface="TimesNewRoman" charset="0"/>
                <a:cs typeface="Times New Roman" pitchFamily="18" charset="0"/>
              </a:rPr>
              <a:t> дробилку </a:t>
            </a:r>
            <a:endParaRPr lang="ru-RU" sz="2800" dirty="0">
              <a:solidFill>
                <a:schemeClr val="accent2">
                  <a:lumMod val="60000"/>
                  <a:lumOff val="4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normAutofit fontScale="90000"/>
          </a:bodyPr>
          <a:lstStyle/>
          <a:p>
            <a:pPr marL="484632" indent="0" eaLnBrk="1" fontAlgn="auto" hangingPunct="1">
              <a:spcAft>
                <a:spcPts val="0"/>
              </a:spcAft>
              <a:defRPr/>
            </a:pPr>
            <a:r>
              <a:rPr lang="ru-RU" sz="1000" b="1" dirty="0" smtClean="0">
                <a:solidFill>
                  <a:schemeClr val="accent1">
                    <a:tint val="83000"/>
                    <a:satMod val="150000"/>
                  </a:schemeClr>
                </a:solidFill>
              </a:rPr>
              <a:t/>
            </a:r>
            <a:br>
              <a:rPr lang="ru-RU" sz="1000" b="1" dirty="0" smtClean="0">
                <a:solidFill>
                  <a:schemeClr val="accent1">
                    <a:tint val="83000"/>
                    <a:satMod val="150000"/>
                  </a:schemeClr>
                </a:solidFill>
              </a:rPr>
            </a:br>
            <a:r>
              <a:rPr lang="ru-RU" sz="1000" b="1" dirty="0" smtClean="0">
                <a:solidFill>
                  <a:schemeClr val="accent1">
                    <a:tint val="83000"/>
                    <a:satMod val="150000"/>
                  </a:schemeClr>
                </a:solidFill>
              </a:rPr>
              <a:t/>
            </a:r>
            <a:br>
              <a:rPr lang="ru-RU" sz="1000" b="1" dirty="0" smtClean="0">
                <a:solidFill>
                  <a:schemeClr val="accent1">
                    <a:tint val="83000"/>
                    <a:satMod val="150000"/>
                  </a:schemeClr>
                </a:solidFill>
              </a:rPr>
            </a:br>
            <a:r>
              <a:rPr lang="ru-RU" sz="1000" b="1" dirty="0" smtClean="0">
                <a:solidFill>
                  <a:schemeClr val="accent1">
                    <a:tint val="83000"/>
                    <a:satMod val="150000"/>
                  </a:schemeClr>
                </a:solidFill>
              </a:rPr>
              <a:t/>
            </a:r>
            <a:br>
              <a:rPr lang="ru-RU" sz="1000" b="1" dirty="0" smtClean="0">
                <a:solidFill>
                  <a:schemeClr val="accent1">
                    <a:tint val="83000"/>
                    <a:satMod val="150000"/>
                  </a:schemeClr>
                </a:solidFill>
              </a:rPr>
            </a:br>
            <a:r>
              <a:rPr lang="ru-RU" sz="1000" b="1" dirty="0" smtClean="0">
                <a:solidFill>
                  <a:schemeClr val="accent1">
                    <a:tint val="83000"/>
                    <a:satMod val="150000"/>
                  </a:schemeClr>
                </a:solidFill>
              </a:rPr>
              <a:t/>
            </a:r>
            <a:br>
              <a:rPr lang="ru-RU" sz="1000" b="1" dirty="0" smtClean="0">
                <a:solidFill>
                  <a:schemeClr val="accent1">
                    <a:tint val="83000"/>
                    <a:satMod val="150000"/>
                  </a:schemeClr>
                </a:solidFill>
              </a:rPr>
            </a:br>
            <a:r>
              <a:rPr lang="ru-RU" sz="1000" b="1" dirty="0" smtClean="0">
                <a:solidFill>
                  <a:schemeClr val="accent1">
                    <a:tint val="83000"/>
                    <a:satMod val="150000"/>
                  </a:schemeClr>
                </a:solidFill>
              </a:rPr>
              <a:t/>
            </a:r>
            <a:br>
              <a:rPr lang="ru-RU" sz="1000" b="1" dirty="0" smtClean="0">
                <a:solidFill>
                  <a:schemeClr val="accent1">
                    <a:tint val="83000"/>
                    <a:satMod val="150000"/>
                  </a:schemeClr>
                </a:solidFill>
              </a:rPr>
            </a:br>
            <a:r>
              <a:rPr lang="ru-RU" sz="1000" b="1" dirty="0" smtClean="0">
                <a:solidFill>
                  <a:schemeClr val="accent1">
                    <a:tint val="83000"/>
                    <a:satMod val="150000"/>
                  </a:schemeClr>
                </a:solidFill>
              </a:rPr>
              <a:t>                       </a:t>
            </a:r>
            <a:r>
              <a:rPr lang="ru-RU" sz="1800" b="1" dirty="0" smtClean="0">
                <a:solidFill>
                  <a:schemeClr val="accent1">
                    <a:tint val="83000"/>
                    <a:satMod val="150000"/>
                  </a:schemeClr>
                </a:solidFill>
              </a:rPr>
              <a:t>Схема </a:t>
            </a:r>
            <a:r>
              <a:rPr lang="ru-RU" sz="1800" b="1" dirty="0" err="1" smtClean="0">
                <a:solidFill>
                  <a:schemeClr val="accent1">
                    <a:tint val="83000"/>
                    <a:satMod val="150000"/>
                  </a:schemeClr>
                </a:solidFill>
              </a:rPr>
              <a:t>шестивалковой</a:t>
            </a:r>
            <a:r>
              <a:rPr lang="ru-RU" sz="1800" b="1" dirty="0" smtClean="0">
                <a:solidFill>
                  <a:schemeClr val="accent1">
                    <a:tint val="83000"/>
                    <a:satMod val="150000"/>
                  </a:schemeClr>
                </a:solidFill>
              </a:rPr>
              <a:t> дробилки:</a:t>
            </a:r>
            <a:r>
              <a:rPr lang="ru-RU" sz="1800" dirty="0" smtClean="0">
                <a:solidFill>
                  <a:schemeClr val="accent1">
                    <a:tint val="83000"/>
                    <a:satMod val="150000"/>
                  </a:schemeClr>
                </a:solidFill>
              </a:rPr>
              <a:t/>
            </a:r>
            <a:br>
              <a:rPr lang="ru-RU" sz="1800" dirty="0" smtClean="0">
                <a:solidFill>
                  <a:schemeClr val="accent1">
                    <a:tint val="83000"/>
                    <a:satMod val="150000"/>
                  </a:schemeClr>
                </a:solidFill>
              </a:rPr>
            </a:br>
            <a:r>
              <a:rPr lang="ru-RU" sz="1800" dirty="0" smtClean="0">
                <a:solidFill>
                  <a:schemeClr val="accent1">
                    <a:tint val="83000"/>
                    <a:satMod val="150000"/>
                  </a:schemeClr>
                </a:solidFill>
              </a:rPr>
              <a:t>1 – желоб; 2, 8, 11 – вальцы; 3 – разделяющая перегородка; 4, 12 – сита;</a:t>
            </a:r>
            <a:br>
              <a:rPr lang="ru-RU" sz="1800" dirty="0" smtClean="0">
                <a:solidFill>
                  <a:schemeClr val="accent1">
                    <a:tint val="83000"/>
                    <a:satMod val="150000"/>
                  </a:schemeClr>
                </a:solidFill>
              </a:rPr>
            </a:br>
            <a:r>
              <a:rPr lang="ru-RU" sz="1800" dirty="0" smtClean="0">
                <a:solidFill>
                  <a:schemeClr val="accent1">
                    <a:tint val="83000"/>
                    <a:satMod val="150000"/>
                  </a:schemeClr>
                </a:solidFill>
              </a:rPr>
              <a:t>5, 7 – плоскости; 6 – колеблющиеся сита (9 – верхнее, 10 – нижнее);</a:t>
            </a:r>
            <a:br>
              <a:rPr lang="ru-RU" sz="1800" dirty="0" smtClean="0">
                <a:solidFill>
                  <a:schemeClr val="accent1">
                    <a:tint val="83000"/>
                    <a:satMod val="150000"/>
                  </a:schemeClr>
                </a:solidFill>
              </a:rPr>
            </a:br>
            <a:r>
              <a:rPr lang="ru-RU" sz="1800" dirty="0" smtClean="0">
                <a:solidFill>
                  <a:schemeClr val="accent1">
                    <a:tint val="83000"/>
                    <a:satMod val="150000"/>
                  </a:schemeClr>
                </a:solidFill>
              </a:rPr>
              <a:t>13 – сито для мелкой крупы.</a:t>
            </a:r>
            <a:r>
              <a:rPr lang="ru-RU" dirty="0" smtClean="0">
                <a:solidFill>
                  <a:schemeClr val="accent1">
                    <a:tint val="83000"/>
                    <a:satMod val="150000"/>
                  </a:schemeClr>
                </a:solidFill>
              </a:rPr>
              <a:t/>
            </a:r>
            <a:br>
              <a:rPr lang="ru-RU" dirty="0" smtClean="0">
                <a:solidFill>
                  <a:schemeClr val="accent1">
                    <a:tint val="83000"/>
                    <a:satMod val="150000"/>
                  </a:schemeClr>
                </a:solidFill>
              </a:rPr>
            </a:br>
            <a:endParaRPr lang="ru-RU" dirty="0">
              <a:solidFill>
                <a:schemeClr val="accent1">
                  <a:tint val="83000"/>
                  <a:satMod val="150000"/>
                </a:schemeClr>
              </a:solidFill>
            </a:endParaRPr>
          </a:p>
        </p:txBody>
      </p:sp>
      <p:pic>
        <p:nvPicPr>
          <p:cNvPr id="19458" name="Picture 2"/>
          <p:cNvPicPr>
            <a:picLocks noChangeAspect="1" noChangeArrowheads="1"/>
          </p:cNvPicPr>
          <p:nvPr/>
        </p:nvPicPr>
        <p:blipFill>
          <a:blip r:embed="rId2"/>
          <a:srcRect/>
          <a:stretch>
            <a:fillRect/>
          </a:stretch>
        </p:blipFill>
        <p:spPr bwMode="auto">
          <a:xfrm>
            <a:off x="357188" y="1785938"/>
            <a:ext cx="8358187" cy="5072062"/>
          </a:xfrm>
          <a:prstGeom prst="rect">
            <a:avLst/>
          </a:prstGeom>
          <a:noFill/>
          <a:ln w="9525">
            <a:noFill/>
            <a:miter lim="800000"/>
            <a:headEnd/>
            <a:tailEnd/>
          </a:ln>
        </p:spPr>
      </p:pic>
    </p:spTree>
  </p:cSld>
  <p:clrMapOvr>
    <a:masterClrMapping/>
  </p:clrMapOvr>
  <p:transition>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Прямоугольник 1"/>
          <p:cNvSpPr>
            <a:spLocks noChangeArrowheads="1"/>
          </p:cNvSpPr>
          <p:nvPr/>
        </p:nvSpPr>
        <p:spPr bwMode="auto">
          <a:xfrm>
            <a:off x="928688" y="500063"/>
            <a:ext cx="7786687" cy="5908675"/>
          </a:xfrm>
          <a:prstGeom prst="rect">
            <a:avLst/>
          </a:prstGeom>
          <a:noFill/>
          <a:ln w="9525">
            <a:noFill/>
            <a:miter lim="800000"/>
            <a:headEnd/>
            <a:tailEnd/>
          </a:ln>
        </p:spPr>
        <p:txBody>
          <a:bodyPr>
            <a:spAutoFit/>
          </a:bodyPr>
          <a:lstStyle/>
          <a:p>
            <a:r>
              <a:rPr lang="ru-RU">
                <a:latin typeface="Century Gothic"/>
              </a:rPr>
              <a:t>Для получения максимального количества мелкой однородной крупы обработку солода ведут последовательно и фракционно на двух первых валках. Солод предварительно дробится верхней парой валков 11. Дробленный солод вибросистемой разделяется на три фракции, а перед сходом в бункер с верхнего сита идет шелуха, мелкая фракция проходит оба сита и попадает в бункер, крупная фракция проходит сквозь верхнее сито и сходом с нижнего сита направляется на нижнюю пару валков 8. Наиболее современное измельчение солода благодаря выделению фракций и обработке составных частей дробины обеспечивает шестивалковая дробилка.</a:t>
            </a:r>
          </a:p>
          <a:p>
            <a:r>
              <a:rPr lang="ru-RU">
                <a:latin typeface="Century Gothic"/>
              </a:rPr>
              <a:t>Для многократного измельчения на кондитерских фабриках используется трех-; пяти-; восьмивалковые мельницы. Из них наиболее распространены пятивалковые машины для тонкого измельчения шоколадных и ореховых масс и шоколадных начинок. Всевозможными комбинациями числа пар валков, их формы и профиля, размещения валков и направления потока обрабатываемого продукта можно</a:t>
            </a:r>
          </a:p>
          <a:p>
            <a:r>
              <a:rPr lang="ru-RU">
                <a:latin typeface="Century Gothic"/>
              </a:rPr>
              <a:t>получить различные типы измельчающих машин, такие как раздавливающего, раздавливающее и стирающего и раскалывающего действия.</a:t>
            </a:r>
          </a:p>
        </p:txBody>
      </p:sp>
    </p:spTree>
  </p:cSld>
  <p:clrMapOvr>
    <a:masterClrMapping/>
  </p:clrMapOvr>
  <p:transition>
    <p:whee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Прямоугольник 1"/>
          <p:cNvSpPr>
            <a:spLocks noChangeArrowheads="1"/>
          </p:cNvSpPr>
          <p:nvPr/>
        </p:nvSpPr>
        <p:spPr bwMode="auto">
          <a:xfrm>
            <a:off x="785813" y="1500188"/>
            <a:ext cx="7929562" cy="2586037"/>
          </a:xfrm>
          <a:prstGeom prst="rect">
            <a:avLst/>
          </a:prstGeom>
          <a:noFill/>
          <a:ln w="9525">
            <a:noFill/>
            <a:miter lim="800000"/>
            <a:headEnd/>
            <a:tailEnd/>
          </a:ln>
        </p:spPr>
        <p:txBody>
          <a:bodyPr>
            <a:spAutoFit/>
          </a:bodyPr>
          <a:lstStyle/>
          <a:p>
            <a:r>
              <a:rPr lang="ru-RU" b="1">
                <a:latin typeface="Century Gothic"/>
              </a:rPr>
              <a:t>                          МОЛОТКОВЫЕ ДРОБИЛКИ</a:t>
            </a:r>
            <a:endParaRPr lang="ru-RU">
              <a:latin typeface="Century Gothic"/>
            </a:endParaRPr>
          </a:p>
          <a:p>
            <a:r>
              <a:rPr lang="ru-RU">
                <a:latin typeface="Century Gothic"/>
              </a:rPr>
              <a:t>Основными рабочими органами молотковых дробилок является ротор с молотками и статор – корпус. Материал измельчается свободным и стесненным ударом. В первом случае разрушение происходит в результате столкновения частиц с ударяющими телами или друг с другом в полете, во втором – материал разрушается между двумя соударяющимися поверхностями, а осколки разрушаемого материала</a:t>
            </a:r>
          </a:p>
          <a:p>
            <a:r>
              <a:rPr lang="ru-RU">
                <a:latin typeface="Century Gothic"/>
              </a:rPr>
              <a:t>свободно разлетаются только в боковые стороны.</a:t>
            </a:r>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98</TotalTime>
  <Words>975</Words>
  <PresentationFormat>Экран (4:3)</PresentationFormat>
  <Paragraphs>57</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Яркая</vt:lpstr>
      <vt:lpstr>               Технологическое оборудование для переработки сырья      </vt:lpstr>
      <vt:lpstr>Слайд 2</vt:lpstr>
      <vt:lpstr>Слайд 3</vt:lpstr>
      <vt:lpstr>Слайд 4</vt:lpstr>
      <vt:lpstr>Слайд 5</vt:lpstr>
      <vt:lpstr>Слайд 6</vt:lpstr>
      <vt:lpstr>                            Схема шестивалковой дробилки: 1 – желоб; 2, 8, 11 – вальцы; 3 – разделяющая перегородка; 4, 12 – сита; 5, 7 – плоскости; 6 – колеблющиеся сита (9 – верхнее, 10 – нижнее); 13 – сито для мелкой крупы. </vt:lpstr>
      <vt:lpstr>Слайд 8</vt:lpstr>
      <vt:lpstr>Слайд 9</vt:lpstr>
      <vt:lpstr>Слайд 10</vt:lpstr>
      <vt:lpstr>Слайд 11</vt:lpstr>
      <vt:lpstr> Оборудование для резки             пищевых продуктов  </vt:lpstr>
      <vt:lpstr>• форма режущей поверхности</vt:lpstr>
      <vt:lpstr> • вид резки – давление, строгание, свободное падение, свободное резание  </vt:lpstr>
      <vt:lpstr>• положение режущего инструмента (неподвижное (закрепленное, стационарное), поступательное, вращательное или колебательное)</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Технологическое оборудование для переработкисырья разделением    </dc:title>
  <dc:creator>Дашуля</dc:creator>
  <cp:lastModifiedBy>tpp</cp:lastModifiedBy>
  <cp:revision>15</cp:revision>
  <dcterms:created xsi:type="dcterms:W3CDTF">2012-02-11T12:32:29Z</dcterms:created>
  <dcterms:modified xsi:type="dcterms:W3CDTF">2012-06-19T03:27:12Z</dcterms:modified>
</cp:coreProperties>
</file>